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3.xml" ContentType="application/vnd.openxmlformats-officedocument.themeOverride+xml"/>
  <Override PartName="/ppt/theme/themeOverride4.xml" ContentType="application/vnd.openxmlformats-officedocument.themeOverr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Override5.xml" ContentType="application/vnd.openxmlformats-officedocument.themeOverride+xml"/>
  <Override PartName="/ppt/theme/themeOverride6.xml" ContentType="application/vnd.openxmlformats-officedocument.themeOverride+xml"/>
  <Override PartName="/ppt/tags/tag21.xml" ContentType="application/vnd.openxmlformats-officedocument.presentationml.tags+xml"/>
  <Override PartName="/ppt/tags/tag22.xml" ContentType="application/vnd.openxmlformats-officedocument.presentationml.tags+xml"/>
  <Override PartName="/ppt/theme/themeOverride7.xml" ContentType="application/vnd.openxmlformats-officedocument.themeOverride+xml"/>
  <Override PartName="/ppt/theme/themeOverride8.xml" ContentType="application/vnd.openxmlformats-officedocument.themeOverr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Override9.xml" ContentType="application/vnd.openxmlformats-officedocument.themeOverride+xml"/>
  <Override PartName="/ppt/theme/themeOverride10.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57" r:id="rId3"/>
    <p:sldId id="258" r:id="rId4"/>
    <p:sldId id="272" r:id="rId5"/>
    <p:sldId id="294" r:id="rId6"/>
    <p:sldId id="293" r:id="rId7"/>
    <p:sldId id="295" r:id="rId8"/>
    <p:sldId id="264" r:id="rId9"/>
    <p:sldId id="271" r:id="rId10"/>
    <p:sldId id="296" r:id="rId11"/>
    <p:sldId id="265" r:id="rId12"/>
    <p:sldId id="269" r:id="rId13"/>
    <p:sldId id="268" r:id="rId14"/>
    <p:sldId id="285" r:id="rId15"/>
    <p:sldId id="286" r:id="rId16"/>
    <p:sldId id="287" r:id="rId17"/>
    <p:sldId id="288" r:id="rId18"/>
    <p:sldId id="289" r:id="rId19"/>
    <p:sldId id="291" r:id="rId20"/>
    <p:sldId id="298" r:id="rId21"/>
    <p:sldId id="297" r:id="rId22"/>
    <p:sldId id="300" r:id="rId23"/>
    <p:sldId id="261"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userDrawn="1">
          <p15:clr>
            <a:srgbClr val="A4A3A4"/>
          </p15:clr>
        </p15:guide>
        <p15:guide id="2" orient="horz" pos="4190" userDrawn="1">
          <p15:clr>
            <a:srgbClr val="A4A3A4"/>
          </p15:clr>
        </p15:guide>
        <p15:guide id="3" pos="230" userDrawn="1">
          <p15:clr>
            <a:srgbClr val="A4A3A4"/>
          </p15:clr>
        </p15:guide>
        <p15:guide id="4" pos="7449" userDrawn="1">
          <p15:clr>
            <a:srgbClr val="A4A3A4"/>
          </p15:clr>
        </p15:guide>
        <p15:guide id="5" orient="horz" pos="561" userDrawn="1">
          <p15:clr>
            <a:srgbClr val="A4A3A4"/>
          </p15:clr>
        </p15:guide>
        <p15:guide id="6" orient="horz" pos="691" userDrawn="1">
          <p15:clr>
            <a:srgbClr val="A4A3A4"/>
          </p15:clr>
        </p15:guide>
        <p15:guide id="7" orient="horz" pos="4017" userDrawn="1">
          <p15:clr>
            <a:srgbClr val="A4A3A4"/>
          </p15:clr>
        </p15:guide>
        <p15:guide id="8" orient="horz"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6E6E6"/>
    <a:srgbClr val="FFFFFC"/>
    <a:srgbClr val="F7FCFE"/>
    <a:srgbClr val="F3F3F3"/>
    <a:srgbClr val="44BE9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17" autoAdjust="0"/>
  </p:normalViewPr>
  <p:slideViewPr>
    <p:cSldViewPr snapToGrid="0" showGuides="1">
      <p:cViewPr varScale="1">
        <p:scale>
          <a:sx n="83" d="100"/>
          <a:sy n="83" d="100"/>
        </p:scale>
        <p:origin x="686" y="72"/>
      </p:cViewPr>
      <p:guideLst>
        <p:guide orient="horz" pos="142"/>
        <p:guide orient="horz" pos="4190"/>
        <p:guide pos="230"/>
        <p:guide pos="7449"/>
        <p:guide orient="horz" pos="561"/>
        <p:guide orient="horz" pos="691"/>
        <p:guide orient="horz" pos="4017"/>
        <p:guide orient="horz" pos="3888"/>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743F9-9B08-422F-9ECE-BE7148BC7DDC}" type="datetimeFigureOut">
              <a:rPr lang="zh-CN" altLang="en-US" smtClean="0"/>
              <a:t>2019/12/17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C0232-94FA-4EBE-BB9B-79FBE486032D}" type="slidenum">
              <a:rPr lang="zh-CN" altLang="en-US" smtClean="0"/>
              <a:t>‹#›</a:t>
            </a:fld>
            <a:endParaRPr lang="zh-CN" altLang="en-US"/>
          </a:p>
        </p:txBody>
      </p:sp>
    </p:spTree>
    <p:extLst>
      <p:ext uri="{BB962C8B-B14F-4D97-AF65-F5344CB8AC3E}">
        <p14:creationId xmlns:p14="http://schemas.microsoft.com/office/powerpoint/2010/main" val="2299738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a:t>
            </a:fld>
            <a:endParaRPr lang="zh-CN" altLang="en-US"/>
          </a:p>
        </p:txBody>
      </p:sp>
    </p:spTree>
    <p:extLst>
      <p:ext uri="{BB962C8B-B14F-4D97-AF65-F5344CB8AC3E}">
        <p14:creationId xmlns:p14="http://schemas.microsoft.com/office/powerpoint/2010/main" val="3132243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682837"/>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版权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049200"/>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538267"/>
      </p:ext>
    </p:extLst>
  </p:cSld>
  <p:clrMapOvr>
    <a:masterClrMapping/>
  </p:clrMapOvr>
  <mc:AlternateContent xmlns:mc="http://schemas.openxmlformats.org/markup-compatibility/2006" xmlns:p14="http://schemas.microsoft.com/office/powerpoint/2010/main">
    <mc:Choice Requires="p14">
      <p:transition spd="slow" p14:dur="1600" advClick="0" advTm="5000">
        <p14:prism dir="u" isInverted="1"/>
      </p:transition>
    </mc:Choice>
    <mc:Fallback xmlns="">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4283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prestige"/>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259489"/>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页-2">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2480716"/>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页-3">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825525"/>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页-4">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801901"/>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页-5">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216285"/>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701881"/>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988723"/>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7" r:id="rId3"/>
    <p:sldLayoutId id="2147483672" r:id="rId4"/>
    <p:sldLayoutId id="2147483683" r:id="rId5"/>
    <p:sldLayoutId id="2147483684" r:id="rId6"/>
    <p:sldLayoutId id="2147483685" r:id="rId7"/>
    <p:sldLayoutId id="2147483686" r:id="rId8"/>
    <p:sldLayoutId id="2147483682" r:id="rId9"/>
    <p:sldLayoutId id="2147483678" r:id="rId10"/>
  </p:sldLayoutIdLst>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4.xml"/><Relationship Id="rId1" Type="http://schemas.openxmlformats.org/officeDocument/2006/relationships/tags" Target="../tags/tag2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3.xml"/><Relationship Id="rId1" Type="http://schemas.openxmlformats.org/officeDocument/2006/relationships/themeOverride" Target="../theme/themeOverride7.xml"/></Relationships>
</file>

<file path=ppt/slides/_rels/slide12.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hemeOverride" Target="../theme/themeOverride8.xml"/><Relationship Id="rId6" Type="http://schemas.openxmlformats.org/officeDocument/2006/relationships/image" Target="../media/image1.emf"/><Relationship Id="rId5" Type="http://schemas.openxmlformats.org/officeDocument/2006/relationships/slideLayout" Target="../slideLayouts/slideLayout4.xml"/><Relationship Id="rId4" Type="http://schemas.openxmlformats.org/officeDocument/2006/relationships/tags" Target="../tags/tag25.xml"/></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4.xml"/><Relationship Id="rId1" Type="http://schemas.openxmlformats.org/officeDocument/2006/relationships/themeOverride" Target="../theme/themeOverr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hemeOverride" Target="../theme/themeOverride2.xml"/><Relationship Id="rId6" Type="http://schemas.openxmlformats.org/officeDocument/2006/relationships/image" Target="../media/image1.emf"/><Relationship Id="rId5" Type="http://schemas.openxmlformats.org/officeDocument/2006/relationships/slideLayout" Target="../slideLayouts/slideLayout2.xml"/><Relationship Id="rId4"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jp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9.xml"/><Relationship Id="rId1" Type="http://schemas.openxmlformats.org/officeDocument/2006/relationships/themeOverride" Target="../theme/themeOverride10.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3.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6.xml"/><Relationship Id="rId7" Type="http://schemas.openxmlformats.org/officeDocument/2006/relationships/image" Target="../media/image1.emf"/><Relationship Id="rId2" Type="http://schemas.openxmlformats.org/officeDocument/2006/relationships/tags" Target="../tags/tag5.xml"/><Relationship Id="rId1" Type="http://schemas.openxmlformats.org/officeDocument/2006/relationships/themeOverride" Target="../theme/themeOverride4.xml"/><Relationship Id="rId6" Type="http://schemas.openxmlformats.org/officeDocument/2006/relationships/slideLayout" Target="../slideLayouts/slideLayout4.xml"/><Relationship Id="rId5" Type="http://schemas.openxmlformats.org/officeDocument/2006/relationships/tags" Target="../tags/tag8.xml"/><Relationship Id="rId4" Type="http://schemas.openxmlformats.org/officeDocument/2006/relationships/tags" Target="../tags/tag7.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1.xml"/><Relationship Id="rId7" Type="http://schemas.openxmlformats.org/officeDocument/2006/relationships/image" Target="../media/image3.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emf"/><Relationship Id="rId5" Type="http://schemas.openxmlformats.org/officeDocument/2006/relationships/slideLayout" Target="../slideLayouts/slideLayout4.xml"/><Relationship Id="rId4" Type="http://schemas.openxmlformats.org/officeDocument/2006/relationships/tags" Target="../tags/tag12.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5.xml"/><Relationship Id="rId7" Type="http://schemas.openxmlformats.org/officeDocument/2006/relationships/image" Target="../media/image5.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emf"/><Relationship Id="rId5" Type="http://schemas.openxmlformats.org/officeDocument/2006/relationships/slideLayout" Target="../slideLayouts/slideLayout4.xml"/><Relationship Id="rId4" Type="http://schemas.openxmlformats.org/officeDocument/2006/relationships/tags" Target="../tags/tag16.xml"/><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8.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emf"/><Relationship Id="rId5" Type="http://schemas.openxmlformats.org/officeDocument/2006/relationships/slideLayout" Target="../slideLayouts/slideLayout4.xml"/><Relationship Id="rId4" Type="http://schemas.openxmlformats.org/officeDocument/2006/relationships/tags" Target="../tags/tag20.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3.xml"/><Relationship Id="rId1" Type="http://schemas.openxmlformats.org/officeDocument/2006/relationships/themeOverride" Target="../theme/themeOverr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1.xml"/><Relationship Id="rId1" Type="http://schemas.openxmlformats.org/officeDocument/2006/relationships/themeOverride" Target="../theme/themeOverride6.xml"/><Relationship Id="rId5" Type="http://schemas.openxmlformats.org/officeDocument/2006/relationships/image" Target="../media/image9.png"/><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5E8046C-AB43-4CA8-B822-A68A004E8452}"/>
              </a:ext>
            </a:extLst>
          </p:cNvPr>
          <p:cNvPicPr>
            <a:picLocks noChangeAspect="1"/>
          </p:cNvPicPr>
          <p:nvPr/>
        </p:nvPicPr>
        <p:blipFill>
          <a:blip r:embed="rId4"/>
          <a:srcRect l="35490" b="47335"/>
          <a:stretch>
            <a:fillRect/>
          </a:stretch>
        </p:blipFill>
        <p:spPr>
          <a:xfrm>
            <a:off x="0" y="3102832"/>
            <a:ext cx="5036457" cy="3755170"/>
          </a:xfrm>
          <a:custGeom>
            <a:avLst/>
            <a:gdLst>
              <a:gd name="connsiteX0" fmla="*/ 0 w 6539008"/>
              <a:gd name="connsiteY0" fmla="*/ 0 h 4875469"/>
              <a:gd name="connsiteX1" fmla="*/ 6539008 w 6539008"/>
              <a:gd name="connsiteY1" fmla="*/ 0 h 4875469"/>
              <a:gd name="connsiteX2" fmla="*/ 6539008 w 6539008"/>
              <a:gd name="connsiteY2" fmla="*/ 4875469 h 4875469"/>
              <a:gd name="connsiteX3" fmla="*/ 0 w 6539008"/>
              <a:gd name="connsiteY3" fmla="*/ 4875469 h 4875469"/>
            </a:gdLst>
            <a:ahLst/>
            <a:cxnLst>
              <a:cxn ang="0">
                <a:pos x="connsiteX0" y="connsiteY0"/>
              </a:cxn>
              <a:cxn ang="0">
                <a:pos x="connsiteX1" y="connsiteY1"/>
              </a:cxn>
              <a:cxn ang="0">
                <a:pos x="connsiteX2" y="connsiteY2"/>
              </a:cxn>
              <a:cxn ang="0">
                <a:pos x="connsiteX3" y="connsiteY3"/>
              </a:cxn>
            </a:cxnLst>
            <a:rect l="l" t="t" r="r" b="b"/>
            <a:pathLst>
              <a:path w="6539008" h="4875469">
                <a:moveTo>
                  <a:pt x="0" y="0"/>
                </a:moveTo>
                <a:lnTo>
                  <a:pt x="6539008" y="0"/>
                </a:lnTo>
                <a:lnTo>
                  <a:pt x="6539008" y="4875469"/>
                </a:lnTo>
                <a:lnTo>
                  <a:pt x="0" y="4875469"/>
                </a:lnTo>
                <a:close/>
              </a:path>
            </a:pathLst>
          </a:custGeom>
        </p:spPr>
      </p:pic>
      <p:pic>
        <p:nvPicPr>
          <p:cNvPr id="8" name="图片 7">
            <a:extLst>
              <a:ext uri="{FF2B5EF4-FFF2-40B4-BE49-F238E27FC236}">
                <a16:creationId xmlns:a16="http://schemas.microsoft.com/office/drawing/2014/main" id="{6939AFE2-B0BF-468D-AD04-62E67275F9F4}"/>
              </a:ext>
            </a:extLst>
          </p:cNvPr>
          <p:cNvPicPr>
            <a:picLocks noChangeAspect="1"/>
          </p:cNvPicPr>
          <p:nvPr/>
        </p:nvPicPr>
        <p:blipFill>
          <a:blip r:embed="rId4"/>
          <a:srcRect l="35490" b="47335"/>
          <a:stretch>
            <a:fillRect/>
          </a:stretch>
        </p:blipFill>
        <p:spPr>
          <a:xfrm rot="10800000">
            <a:off x="7881256" y="0"/>
            <a:ext cx="4310743" cy="3214079"/>
          </a:xfrm>
          <a:custGeom>
            <a:avLst/>
            <a:gdLst>
              <a:gd name="connsiteX0" fmla="*/ 0 w 6539008"/>
              <a:gd name="connsiteY0" fmla="*/ 0 h 4875469"/>
              <a:gd name="connsiteX1" fmla="*/ 6539008 w 6539008"/>
              <a:gd name="connsiteY1" fmla="*/ 0 h 4875469"/>
              <a:gd name="connsiteX2" fmla="*/ 6539008 w 6539008"/>
              <a:gd name="connsiteY2" fmla="*/ 4875469 h 4875469"/>
              <a:gd name="connsiteX3" fmla="*/ 0 w 6539008"/>
              <a:gd name="connsiteY3" fmla="*/ 4875469 h 4875469"/>
            </a:gdLst>
            <a:ahLst/>
            <a:cxnLst>
              <a:cxn ang="0">
                <a:pos x="connsiteX0" y="connsiteY0"/>
              </a:cxn>
              <a:cxn ang="0">
                <a:pos x="connsiteX1" y="connsiteY1"/>
              </a:cxn>
              <a:cxn ang="0">
                <a:pos x="connsiteX2" y="connsiteY2"/>
              </a:cxn>
              <a:cxn ang="0">
                <a:pos x="connsiteX3" y="connsiteY3"/>
              </a:cxn>
            </a:cxnLst>
            <a:rect l="l" t="t" r="r" b="b"/>
            <a:pathLst>
              <a:path w="6539008" h="4875469">
                <a:moveTo>
                  <a:pt x="0" y="0"/>
                </a:moveTo>
                <a:lnTo>
                  <a:pt x="6539008" y="0"/>
                </a:lnTo>
                <a:lnTo>
                  <a:pt x="6539008" y="4875469"/>
                </a:lnTo>
                <a:lnTo>
                  <a:pt x="0" y="4875469"/>
                </a:lnTo>
                <a:close/>
              </a:path>
            </a:pathLst>
          </a:custGeom>
        </p:spPr>
      </p:pic>
      <p:sp>
        <p:nvSpPr>
          <p:cNvPr id="10" name="文本框 9">
            <a:extLst>
              <a:ext uri="{FF2B5EF4-FFF2-40B4-BE49-F238E27FC236}">
                <a16:creationId xmlns:a16="http://schemas.microsoft.com/office/drawing/2014/main" id="{5CDB6186-B727-4B3C-B4D3-B3CE88ABA9CB}"/>
              </a:ext>
            </a:extLst>
          </p:cNvPr>
          <p:cNvSpPr txBox="1"/>
          <p:nvPr/>
        </p:nvSpPr>
        <p:spPr>
          <a:xfrm>
            <a:off x="947738" y="2965957"/>
            <a:ext cx="10296525" cy="923330"/>
          </a:xfrm>
          <a:prstGeom prst="rect">
            <a:avLst/>
          </a:prstGeom>
          <a:noFill/>
        </p:spPr>
        <p:txBody>
          <a:bodyPr wrap="square" rtlCol="0" anchor="ctr" anchorCtr="0">
            <a:spAutoFit/>
          </a:bodyPr>
          <a:lstStyle/>
          <a:p>
            <a:pPr algn="ctr"/>
            <a:r>
              <a:rPr lang="zh-CN" altLang="en-US" sz="5400" b="1" dirty="0" smtClean="0">
                <a:latin typeface="+mj-ea"/>
                <a:ea typeface="+mj-ea"/>
              </a:rPr>
              <a:t>人工智能应用实践结题报告</a:t>
            </a:r>
            <a:endParaRPr lang="zh-CN" altLang="en-US" sz="5400" b="1" dirty="0">
              <a:latin typeface="+mj-ea"/>
              <a:ea typeface="+mj-ea"/>
            </a:endParaRPr>
          </a:p>
        </p:txBody>
      </p:sp>
      <p:sp>
        <p:nvSpPr>
          <p:cNvPr id="11" name="矩形: 圆角 10">
            <a:extLst>
              <a:ext uri="{FF2B5EF4-FFF2-40B4-BE49-F238E27FC236}">
                <a16:creationId xmlns:a16="http://schemas.microsoft.com/office/drawing/2014/main" id="{54DC7D96-3A15-4A80-9FAA-FC8A7E3135C3}"/>
              </a:ext>
            </a:extLst>
          </p:cNvPr>
          <p:cNvSpPr/>
          <p:nvPr/>
        </p:nvSpPr>
        <p:spPr>
          <a:xfrm>
            <a:off x="5225622" y="4640299"/>
            <a:ext cx="1740755" cy="488950"/>
          </a:xfrm>
          <a:prstGeom prst="roundRect">
            <a:avLst>
              <a:gd name="adj" fmla="val 50000"/>
            </a:avLst>
          </a:prstGeom>
          <a:gradFill flip="none" rotWithShape="1">
            <a:gsLst>
              <a:gs pos="0">
                <a:schemeClr val="accent2">
                  <a:lumMod val="70000"/>
                  <a:lumOff val="30000"/>
                </a:schemeClr>
              </a:gs>
              <a:gs pos="100000">
                <a:schemeClr val="accent2"/>
              </a:gs>
            </a:gsLst>
            <a:path path="rect">
              <a:fillToRect r="100000" b="100000"/>
            </a:path>
            <a:tileRect l="-100000" t="-1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Calibri" panose="020F0502020204030204" pitchFamily="34" charset="0"/>
                <a:cs typeface="Calibri" panose="020F0502020204030204" pitchFamily="34" charset="0"/>
              </a:rPr>
              <a:t>汇报</a:t>
            </a:r>
            <a:r>
              <a:rPr lang="zh-CN" altLang="en-US" dirty="0" smtClean="0">
                <a:latin typeface="Calibri" panose="020F0502020204030204" pitchFamily="34" charset="0"/>
                <a:cs typeface="Calibri" panose="020F0502020204030204" pitchFamily="34" charset="0"/>
              </a:rPr>
              <a:t>人：吕程</a:t>
            </a:r>
            <a:endParaRPr lang="zh-CN" altLang="en-US" dirty="0">
              <a:latin typeface="Calibri" panose="020F0502020204030204" pitchFamily="34" charset="0"/>
              <a:cs typeface="Calibri" panose="020F0502020204030204" pitchFamily="34" charset="0"/>
            </a:endParaRPr>
          </a:p>
        </p:txBody>
      </p:sp>
      <p:sp>
        <p:nvSpPr>
          <p:cNvPr id="13" name="椭圆 12">
            <a:extLst>
              <a:ext uri="{FF2B5EF4-FFF2-40B4-BE49-F238E27FC236}">
                <a16:creationId xmlns:a16="http://schemas.microsoft.com/office/drawing/2014/main" id="{7A14EFEA-3113-4BAE-AB42-5B1C3E14229C}"/>
              </a:ext>
            </a:extLst>
          </p:cNvPr>
          <p:cNvSpPr/>
          <p:nvPr/>
        </p:nvSpPr>
        <p:spPr>
          <a:xfrm>
            <a:off x="4437399" y="1569124"/>
            <a:ext cx="854990" cy="854990"/>
          </a:xfrm>
          <a:prstGeom prst="ellipse">
            <a:avLst/>
          </a:prstGeom>
          <a:gradFill>
            <a:gsLst>
              <a:gs pos="0">
                <a:schemeClr val="accent1">
                  <a:lumMod val="70000"/>
                  <a:lumOff val="30000"/>
                </a:schemeClr>
              </a:gs>
              <a:gs pos="100000">
                <a:schemeClr val="accent1"/>
              </a:gs>
            </a:gsLst>
            <a:path path="rect">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effectLst>
                  <a:outerShdw blurRad="50800" dist="38100" dir="2700000" algn="tl" rotWithShape="0">
                    <a:prstClr val="black">
                      <a:alpha val="40000"/>
                    </a:prstClr>
                  </a:outerShdw>
                </a:effectLst>
                <a:latin typeface="Impact" panose="020B0806030902050204" pitchFamily="34" charset="0"/>
              </a:rPr>
              <a:t>2</a:t>
            </a:r>
            <a:endParaRPr lang="zh-CN" altLang="en-US" sz="3200" dirty="0">
              <a:effectLst>
                <a:outerShdw blurRad="50800" dist="38100" dir="2700000" algn="tl" rotWithShape="0">
                  <a:prstClr val="black">
                    <a:alpha val="40000"/>
                  </a:prstClr>
                </a:outerShdw>
              </a:effectLst>
              <a:latin typeface="Impact" panose="020B0806030902050204" pitchFamily="34" charset="0"/>
            </a:endParaRPr>
          </a:p>
        </p:txBody>
      </p:sp>
      <p:sp>
        <p:nvSpPr>
          <p:cNvPr id="14" name="椭圆 13">
            <a:extLst>
              <a:ext uri="{FF2B5EF4-FFF2-40B4-BE49-F238E27FC236}">
                <a16:creationId xmlns:a16="http://schemas.microsoft.com/office/drawing/2014/main" id="{312E0BBD-6B5B-4158-ABA6-7CF612D46827}"/>
              </a:ext>
            </a:extLst>
          </p:cNvPr>
          <p:cNvSpPr/>
          <p:nvPr/>
        </p:nvSpPr>
        <p:spPr>
          <a:xfrm>
            <a:off x="5250087" y="1569124"/>
            <a:ext cx="854990" cy="854990"/>
          </a:xfrm>
          <a:prstGeom prst="ellipse">
            <a:avLst/>
          </a:prstGeom>
          <a:gradFill>
            <a:gsLst>
              <a:gs pos="0">
                <a:schemeClr val="accent2">
                  <a:lumMod val="70000"/>
                  <a:lumOff val="30000"/>
                </a:schemeClr>
              </a:gs>
              <a:gs pos="100000">
                <a:schemeClr val="accent2"/>
              </a:gs>
            </a:gsLst>
            <a:path path="rect">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effectLst>
                  <a:outerShdw blurRad="50800" dist="38100" dir="2700000" algn="tl" rotWithShape="0">
                    <a:prstClr val="black">
                      <a:alpha val="40000"/>
                    </a:prstClr>
                  </a:outerShdw>
                </a:effectLst>
                <a:latin typeface="Impact" panose="020B0806030902050204" pitchFamily="34" charset="0"/>
              </a:rPr>
              <a:t>0</a:t>
            </a:r>
            <a:endParaRPr lang="zh-CN" altLang="en-US" sz="3200" dirty="0">
              <a:effectLst>
                <a:outerShdw blurRad="50800" dist="38100" dir="2700000" algn="tl" rotWithShape="0">
                  <a:prstClr val="black">
                    <a:alpha val="40000"/>
                  </a:prstClr>
                </a:outerShdw>
              </a:effectLst>
              <a:latin typeface="Impact" panose="020B0806030902050204" pitchFamily="34" charset="0"/>
            </a:endParaRPr>
          </a:p>
        </p:txBody>
      </p:sp>
      <p:sp>
        <p:nvSpPr>
          <p:cNvPr id="15" name="椭圆 14">
            <a:extLst>
              <a:ext uri="{FF2B5EF4-FFF2-40B4-BE49-F238E27FC236}">
                <a16:creationId xmlns:a16="http://schemas.microsoft.com/office/drawing/2014/main" id="{B787B94C-9A66-44EF-9642-7FBD1EE1CF44}"/>
              </a:ext>
            </a:extLst>
          </p:cNvPr>
          <p:cNvSpPr/>
          <p:nvPr/>
        </p:nvSpPr>
        <p:spPr>
          <a:xfrm>
            <a:off x="6062775" y="1569124"/>
            <a:ext cx="854990" cy="854990"/>
          </a:xfrm>
          <a:prstGeom prst="ellipse">
            <a:avLst/>
          </a:prstGeom>
          <a:gradFill>
            <a:gsLst>
              <a:gs pos="0">
                <a:schemeClr val="accent3">
                  <a:lumMod val="70000"/>
                  <a:lumOff val="30000"/>
                </a:schemeClr>
              </a:gs>
              <a:gs pos="100000">
                <a:schemeClr val="accent3"/>
              </a:gs>
            </a:gsLst>
            <a:path path="rect">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effectLst>
                  <a:outerShdw blurRad="50800" dist="38100" dir="2700000" algn="tl" rotWithShape="0">
                    <a:prstClr val="black">
                      <a:alpha val="40000"/>
                    </a:prstClr>
                  </a:outerShdw>
                </a:effectLst>
                <a:latin typeface="Impact" panose="020B0806030902050204" pitchFamily="34" charset="0"/>
              </a:rPr>
              <a:t>1</a:t>
            </a:r>
            <a:endParaRPr lang="zh-CN" altLang="en-US" sz="3200" dirty="0">
              <a:effectLst>
                <a:outerShdw blurRad="50800" dist="38100" dir="2700000" algn="tl" rotWithShape="0">
                  <a:prstClr val="black">
                    <a:alpha val="40000"/>
                  </a:prstClr>
                </a:outerShdw>
              </a:effectLst>
              <a:latin typeface="Impact" panose="020B0806030902050204" pitchFamily="34" charset="0"/>
            </a:endParaRPr>
          </a:p>
        </p:txBody>
      </p:sp>
      <p:sp>
        <p:nvSpPr>
          <p:cNvPr id="16" name="椭圆 15">
            <a:extLst>
              <a:ext uri="{FF2B5EF4-FFF2-40B4-BE49-F238E27FC236}">
                <a16:creationId xmlns:a16="http://schemas.microsoft.com/office/drawing/2014/main" id="{BC248A4F-AD26-42E9-BE6D-AA05F3C2F7FE}"/>
              </a:ext>
            </a:extLst>
          </p:cNvPr>
          <p:cNvSpPr/>
          <p:nvPr/>
        </p:nvSpPr>
        <p:spPr>
          <a:xfrm>
            <a:off x="6875462" y="1569124"/>
            <a:ext cx="854990" cy="854990"/>
          </a:xfrm>
          <a:prstGeom prst="ellipse">
            <a:avLst/>
          </a:prstGeom>
          <a:gradFill>
            <a:gsLst>
              <a:gs pos="0">
                <a:schemeClr val="accent4">
                  <a:lumMod val="70000"/>
                  <a:lumOff val="30000"/>
                </a:schemeClr>
              </a:gs>
              <a:gs pos="100000">
                <a:schemeClr val="accent4"/>
              </a:gs>
            </a:gsLst>
            <a:path path="rect">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effectLst>
                  <a:outerShdw blurRad="50800" dist="38100" dir="2700000" algn="tl" rotWithShape="0">
                    <a:prstClr val="black">
                      <a:alpha val="40000"/>
                    </a:prstClr>
                  </a:outerShdw>
                </a:effectLst>
                <a:latin typeface="Impact" panose="020B0806030902050204" pitchFamily="34" charset="0"/>
              </a:rPr>
              <a:t>9</a:t>
            </a:r>
            <a:endParaRPr lang="zh-CN" altLang="en-US" sz="3200" dirty="0">
              <a:effectLst>
                <a:outerShdw blurRad="50800" dist="38100" dir="2700000" algn="tl" rotWithShape="0">
                  <a:prstClr val="black">
                    <a:alpha val="40000"/>
                  </a:prstClr>
                </a:outerShdw>
              </a:effectLst>
              <a:latin typeface="Impact" panose="020B0806030902050204" pitchFamily="34" charset="0"/>
            </a:endParaRPr>
          </a:p>
        </p:txBody>
      </p:sp>
    </p:spTree>
    <p:extLst>
      <p:ext uri="{BB962C8B-B14F-4D97-AF65-F5344CB8AC3E}">
        <p14:creationId xmlns:p14="http://schemas.microsoft.com/office/powerpoint/2010/main" val="121303013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360"/>
                                          </p:val>
                                        </p:tav>
                                        <p:tav tm="100000">
                                          <p:val>
                                            <p:fltVal val="0"/>
                                          </p:val>
                                        </p:tav>
                                      </p:tavLst>
                                    </p:anim>
                                    <p:animEffect transition="in" filter="fade">
                                      <p:cBhvr>
                                        <p:cTn id="10" dur="500"/>
                                        <p:tgtEl>
                                          <p:spTgt spid="13"/>
                                        </p:tgtEl>
                                      </p:cBhvr>
                                    </p:animEffect>
                                  </p:childTnLst>
                                </p:cTn>
                              </p:par>
                            </p:childTnLst>
                          </p:cTn>
                        </p:par>
                        <p:par>
                          <p:cTn id="11" fill="hold">
                            <p:stCondLst>
                              <p:cond delay="500"/>
                            </p:stCondLst>
                            <p:childTnLst>
                              <p:par>
                                <p:cTn id="12" presetID="49" presetClass="entr" presetSubtype="0" decel="10000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 calcmode="lin" valueType="num">
                                      <p:cBhvr>
                                        <p:cTn id="16" dur="500" fill="hold"/>
                                        <p:tgtEl>
                                          <p:spTgt spid="14"/>
                                        </p:tgtEl>
                                        <p:attrNameLst>
                                          <p:attrName>style.rotation</p:attrName>
                                        </p:attrNameLst>
                                      </p:cBhvr>
                                      <p:tavLst>
                                        <p:tav tm="0">
                                          <p:val>
                                            <p:fltVal val="360"/>
                                          </p:val>
                                        </p:tav>
                                        <p:tav tm="100000">
                                          <p:val>
                                            <p:fltVal val="0"/>
                                          </p:val>
                                        </p:tav>
                                      </p:tavLst>
                                    </p:anim>
                                    <p:animEffect transition="in" filter="fade">
                                      <p:cBhvr>
                                        <p:cTn id="17" dur="500"/>
                                        <p:tgtEl>
                                          <p:spTgt spid="14"/>
                                        </p:tgtEl>
                                      </p:cBhvr>
                                    </p:animEffect>
                                  </p:childTnLst>
                                </p:cTn>
                              </p:par>
                            </p:childTnLst>
                          </p:cTn>
                        </p:par>
                        <p:par>
                          <p:cTn id="18" fill="hold">
                            <p:stCondLst>
                              <p:cond delay="1000"/>
                            </p:stCondLst>
                            <p:childTnLst>
                              <p:par>
                                <p:cTn id="19" presetID="49" presetClass="entr" presetSubtype="0" decel="10000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fltVal val="0"/>
                                          </p:val>
                                        </p:tav>
                                        <p:tav tm="100000">
                                          <p:val>
                                            <p:strVal val="#ppt_h"/>
                                          </p:val>
                                        </p:tav>
                                      </p:tavLst>
                                    </p:anim>
                                    <p:anim calcmode="lin" valueType="num">
                                      <p:cBhvr>
                                        <p:cTn id="23" dur="500" fill="hold"/>
                                        <p:tgtEl>
                                          <p:spTgt spid="15"/>
                                        </p:tgtEl>
                                        <p:attrNameLst>
                                          <p:attrName>style.rotation</p:attrName>
                                        </p:attrNameLst>
                                      </p:cBhvr>
                                      <p:tavLst>
                                        <p:tav tm="0">
                                          <p:val>
                                            <p:fltVal val="360"/>
                                          </p:val>
                                        </p:tav>
                                        <p:tav tm="100000">
                                          <p:val>
                                            <p:fltVal val="0"/>
                                          </p:val>
                                        </p:tav>
                                      </p:tavLst>
                                    </p:anim>
                                    <p:animEffect transition="in" filter="fade">
                                      <p:cBhvr>
                                        <p:cTn id="24" dur="500"/>
                                        <p:tgtEl>
                                          <p:spTgt spid="15"/>
                                        </p:tgtEl>
                                      </p:cBhvr>
                                    </p:animEffect>
                                  </p:childTnLst>
                                </p:cTn>
                              </p:par>
                            </p:childTnLst>
                          </p:cTn>
                        </p:par>
                        <p:par>
                          <p:cTn id="25" fill="hold">
                            <p:stCondLst>
                              <p:cond delay="1500"/>
                            </p:stCondLst>
                            <p:childTnLst>
                              <p:par>
                                <p:cTn id="26" presetID="49" presetClass="entr" presetSubtype="0" decel="10000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 calcmode="lin" valueType="num">
                                      <p:cBhvr>
                                        <p:cTn id="30" dur="500" fill="hold"/>
                                        <p:tgtEl>
                                          <p:spTgt spid="16"/>
                                        </p:tgtEl>
                                        <p:attrNameLst>
                                          <p:attrName>style.rotation</p:attrName>
                                        </p:attrNameLst>
                                      </p:cBhvr>
                                      <p:tavLst>
                                        <p:tav tm="0">
                                          <p:val>
                                            <p:fltVal val="360"/>
                                          </p:val>
                                        </p:tav>
                                        <p:tav tm="100000">
                                          <p:val>
                                            <p:fltVal val="0"/>
                                          </p:val>
                                        </p:tav>
                                      </p:tavLst>
                                    </p:anim>
                                    <p:animEffect transition="in" filter="fade">
                                      <p:cBhvr>
                                        <p:cTn id="31" dur="500"/>
                                        <p:tgtEl>
                                          <p:spTgt spid="16"/>
                                        </p:tgtEl>
                                      </p:cBhvr>
                                    </p:animEffect>
                                  </p:childTnLst>
                                </p:cTn>
                              </p:par>
                            </p:childTnLst>
                          </p:cTn>
                        </p:par>
                        <p:par>
                          <p:cTn id="32" fill="hold">
                            <p:stCondLst>
                              <p:cond delay="2000"/>
                            </p:stCondLst>
                            <p:childTnLst>
                              <p:par>
                                <p:cTn id="33" presetID="56" presetClass="entr" presetSubtype="0" fill="hold" grpId="0" nodeType="afterEffect">
                                  <p:stCondLst>
                                    <p:cond delay="0"/>
                                  </p:stCondLst>
                                  <p:iterate type="lt">
                                    <p:tmPct val="10000"/>
                                  </p:iterate>
                                  <p:childTnLst>
                                    <p:set>
                                      <p:cBhvr>
                                        <p:cTn id="34" dur="1" fill="hold">
                                          <p:stCondLst>
                                            <p:cond delay="0"/>
                                          </p:stCondLst>
                                        </p:cTn>
                                        <p:tgtEl>
                                          <p:spTgt spid="10"/>
                                        </p:tgtEl>
                                        <p:attrNameLst>
                                          <p:attrName>style.visibility</p:attrName>
                                        </p:attrNameLst>
                                      </p:cBhvr>
                                      <p:to>
                                        <p:strVal val="visible"/>
                                      </p:to>
                                    </p:set>
                                    <p:anim by="(-#ppt_w*2)" calcmode="lin" valueType="num">
                                      <p:cBhvr rctx="PPT">
                                        <p:cTn id="35" dur="500" autoRev="1" fill="hold">
                                          <p:stCondLst>
                                            <p:cond delay="0"/>
                                          </p:stCondLst>
                                        </p:cTn>
                                        <p:tgtEl>
                                          <p:spTgt spid="10"/>
                                        </p:tgtEl>
                                        <p:attrNameLst>
                                          <p:attrName>ppt_w</p:attrName>
                                        </p:attrNameLst>
                                      </p:cBhvr>
                                    </p:anim>
                                    <p:anim by="(#ppt_w*0.50)" calcmode="lin" valueType="num">
                                      <p:cBhvr>
                                        <p:cTn id="36" dur="500" decel="50000" autoRev="1" fill="hold">
                                          <p:stCondLst>
                                            <p:cond delay="0"/>
                                          </p:stCondLst>
                                        </p:cTn>
                                        <p:tgtEl>
                                          <p:spTgt spid="10"/>
                                        </p:tgtEl>
                                        <p:attrNameLst>
                                          <p:attrName>ppt_x</p:attrName>
                                        </p:attrNameLst>
                                      </p:cBhvr>
                                    </p:anim>
                                    <p:anim from="(-#ppt_h/2)" to="(#ppt_y)" calcmode="lin" valueType="num">
                                      <p:cBhvr>
                                        <p:cTn id="37" dur="1000" fill="hold">
                                          <p:stCondLst>
                                            <p:cond delay="0"/>
                                          </p:stCondLst>
                                        </p:cTn>
                                        <p:tgtEl>
                                          <p:spTgt spid="10"/>
                                        </p:tgtEl>
                                        <p:attrNameLst>
                                          <p:attrName>ppt_y</p:attrName>
                                        </p:attrNameLst>
                                      </p:cBhvr>
                                    </p:anim>
                                    <p:animRot by="21600000">
                                      <p:cBhvr>
                                        <p:cTn id="38" dur="1000" fill="hold">
                                          <p:stCondLst>
                                            <p:cond delay="0"/>
                                          </p:stCondLst>
                                        </p:cTn>
                                        <p:tgtEl>
                                          <p:spTgt spid="10"/>
                                        </p:tgtEl>
                                        <p:attrNameLst>
                                          <p:attrName>r</p:attrName>
                                        </p:attrNameLst>
                                      </p:cBhvr>
                                    </p:animRot>
                                  </p:childTnLst>
                                </p:cTn>
                              </p:par>
                            </p:childTnLst>
                          </p:cTn>
                        </p:par>
                        <p:par>
                          <p:cTn id="39" fill="hold">
                            <p:stCondLst>
                              <p:cond delay="4100"/>
                            </p:stCondLst>
                            <p:childTnLst>
                              <p:par>
                                <p:cTn id="40" presetID="53" presetClass="entr" presetSubtype="16"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animBg="1"/>
      <p:bldP spid="14" grpId="0" animBg="1"/>
      <p:bldP spid="15" grpId="0" animBg="1"/>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PA-文本框 10">
            <a:extLst>
              <a:ext uri="{FF2B5EF4-FFF2-40B4-BE49-F238E27FC236}">
                <a16:creationId xmlns:a16="http://schemas.microsoft.com/office/drawing/2014/main" id="{49F2A268-EE49-4887-A193-0BEFA9BA0B80}"/>
              </a:ext>
            </a:extLst>
          </p:cNvPr>
          <p:cNvSpPr txBox="1"/>
          <p:nvPr>
            <p:custDataLst>
              <p:tags r:id="rId1"/>
            </p:custDataLst>
          </p:nvPr>
        </p:nvSpPr>
        <p:spPr>
          <a:xfrm>
            <a:off x="862315" y="30762"/>
            <a:ext cx="3254390" cy="525657"/>
          </a:xfrm>
          <a:prstGeom prst="rect">
            <a:avLst/>
          </a:prstGeom>
          <a:noFill/>
        </p:spPr>
        <p:txBody>
          <a:bodyPr wrap="square" rtlCol="0">
            <a:spAutoFit/>
          </a:bodyPr>
          <a:lstStyle/>
          <a:p>
            <a:pPr>
              <a:lnSpc>
                <a:spcPct val="130000"/>
              </a:lnSpc>
            </a:pPr>
            <a:r>
              <a:rPr lang="en-US" altLang="zh-CN" sz="2400" dirty="0">
                <a:latin typeface="+mn-ea"/>
              </a:rPr>
              <a:t>Face-swap</a:t>
            </a:r>
            <a:endParaRPr lang="zh-CN" altLang="en-US" sz="2400" dirty="0">
              <a:latin typeface="微软雅黑" panose="020B0503020204020204" pitchFamily="34" charset="-122"/>
              <a:ea typeface="微软雅黑" panose="020B0503020204020204" pitchFamily="34" charset="-122"/>
            </a:endParaRPr>
          </a:p>
        </p:txBody>
      </p:sp>
      <p:pic>
        <p:nvPicPr>
          <p:cNvPr id="38" name="图片 37">
            <a:extLst>
              <a:ext uri="{FF2B5EF4-FFF2-40B4-BE49-F238E27FC236}">
                <a16:creationId xmlns:a16="http://schemas.microsoft.com/office/drawing/2014/main" id="{A7263B97-33B4-4F00-9036-65CE06E01FDD}"/>
              </a:ext>
            </a:extLst>
          </p:cNvPr>
          <p:cNvPicPr>
            <a:picLocks noChangeAspect="1"/>
          </p:cNvPicPr>
          <p:nvPr/>
        </p:nvPicPr>
        <p:blipFill>
          <a:blip r:embed="rId3"/>
          <a:srcRect l="35490" b="47335"/>
          <a:stretch>
            <a:fillRect/>
          </a:stretch>
        </p:blipFill>
        <p:spPr>
          <a:xfrm rot="10800000" flipH="1">
            <a:off x="0" y="0"/>
            <a:ext cx="1129890" cy="842443"/>
          </a:xfrm>
          <a:custGeom>
            <a:avLst/>
            <a:gdLst>
              <a:gd name="connsiteX0" fmla="*/ 0 w 6539008"/>
              <a:gd name="connsiteY0" fmla="*/ 0 h 4875469"/>
              <a:gd name="connsiteX1" fmla="*/ 6539008 w 6539008"/>
              <a:gd name="connsiteY1" fmla="*/ 0 h 4875469"/>
              <a:gd name="connsiteX2" fmla="*/ 6539008 w 6539008"/>
              <a:gd name="connsiteY2" fmla="*/ 4875469 h 4875469"/>
              <a:gd name="connsiteX3" fmla="*/ 0 w 6539008"/>
              <a:gd name="connsiteY3" fmla="*/ 4875469 h 4875469"/>
            </a:gdLst>
            <a:ahLst/>
            <a:cxnLst>
              <a:cxn ang="0">
                <a:pos x="connsiteX0" y="connsiteY0"/>
              </a:cxn>
              <a:cxn ang="0">
                <a:pos x="connsiteX1" y="connsiteY1"/>
              </a:cxn>
              <a:cxn ang="0">
                <a:pos x="connsiteX2" y="connsiteY2"/>
              </a:cxn>
              <a:cxn ang="0">
                <a:pos x="connsiteX3" y="connsiteY3"/>
              </a:cxn>
            </a:cxnLst>
            <a:rect l="l" t="t" r="r" b="b"/>
            <a:pathLst>
              <a:path w="6539008" h="4875469">
                <a:moveTo>
                  <a:pt x="0" y="0"/>
                </a:moveTo>
                <a:lnTo>
                  <a:pt x="6539008" y="0"/>
                </a:lnTo>
                <a:lnTo>
                  <a:pt x="6539008" y="4875469"/>
                </a:lnTo>
                <a:lnTo>
                  <a:pt x="0" y="4875469"/>
                </a:lnTo>
                <a:close/>
              </a:path>
            </a:pathLst>
          </a:custGeom>
        </p:spPr>
      </p:pic>
      <p:pic>
        <p:nvPicPr>
          <p:cNvPr id="3" name="图片 2"/>
          <p:cNvPicPr>
            <a:picLocks noChangeAspect="1"/>
          </p:cNvPicPr>
          <p:nvPr/>
        </p:nvPicPr>
        <p:blipFill>
          <a:blip r:embed="rId4"/>
          <a:stretch>
            <a:fillRect/>
          </a:stretch>
        </p:blipFill>
        <p:spPr>
          <a:xfrm>
            <a:off x="1129890" y="842444"/>
            <a:ext cx="9692128" cy="4575013"/>
          </a:xfrm>
          <a:prstGeom prst="rect">
            <a:avLst/>
          </a:prstGeom>
        </p:spPr>
      </p:pic>
      <p:sp>
        <p:nvSpPr>
          <p:cNvPr id="4" name="文本框 3"/>
          <p:cNvSpPr txBox="1"/>
          <p:nvPr/>
        </p:nvSpPr>
        <p:spPr>
          <a:xfrm>
            <a:off x="1277816" y="5417457"/>
            <a:ext cx="9800492" cy="923330"/>
          </a:xfrm>
          <a:prstGeom prst="rect">
            <a:avLst/>
          </a:prstGeom>
          <a:noFill/>
        </p:spPr>
        <p:txBody>
          <a:bodyPr wrap="square" rtlCol="0" anchor="ctr" anchorCtr="0">
            <a:spAutoFit/>
          </a:bodyPr>
          <a:lstStyle/>
          <a:p>
            <a:r>
              <a:rPr lang="zh-CN" altLang="en-US" dirty="0" smtClean="0">
                <a:latin typeface="+mn-ea"/>
              </a:rPr>
              <a:t>变换</a:t>
            </a:r>
            <a:r>
              <a:rPr lang="zh-CN" altLang="en-US" dirty="0">
                <a:latin typeface="+mn-ea"/>
              </a:rPr>
              <a:t>网络的</a:t>
            </a:r>
            <a:r>
              <a:rPr lang="zh-CN" altLang="en-US" dirty="0" smtClean="0">
                <a:latin typeface="+mn-ea"/>
              </a:rPr>
              <a:t>架构</a:t>
            </a:r>
            <a:r>
              <a:rPr lang="zh-CN" altLang="en-US" dirty="0">
                <a:latin typeface="+mn-ea"/>
              </a:rPr>
              <a:t>是</a:t>
            </a:r>
            <a:r>
              <a:rPr lang="zh-CN" altLang="en-US" dirty="0" smtClean="0">
                <a:latin typeface="+mn-ea"/>
              </a:rPr>
              <a:t>一</a:t>
            </a:r>
            <a:r>
              <a:rPr lang="zh-CN" altLang="en-US" dirty="0">
                <a:latin typeface="+mn-ea"/>
              </a:rPr>
              <a:t>个带有分支的多尺度架构，这些分支在输入图像 </a:t>
            </a:r>
            <a:r>
              <a:rPr lang="en-US" altLang="zh-CN" dirty="0">
                <a:latin typeface="+mn-ea"/>
              </a:rPr>
              <a:t>x </a:t>
            </a:r>
            <a:r>
              <a:rPr lang="zh-CN" altLang="en-US" dirty="0">
                <a:latin typeface="+mn-ea"/>
              </a:rPr>
              <a:t>的不同下采样版本上执行</a:t>
            </a:r>
            <a:r>
              <a:rPr lang="zh-CN" altLang="en-US" dirty="0" smtClean="0">
                <a:latin typeface="+mn-ea"/>
              </a:rPr>
              <a:t>运算，每</a:t>
            </a:r>
            <a:r>
              <a:rPr lang="zh-CN" altLang="en-US" dirty="0">
                <a:latin typeface="+mn-ea"/>
              </a:rPr>
              <a:t>一个这样的分支都有零填充的</a:t>
            </a:r>
            <a:r>
              <a:rPr lang="zh-CN" altLang="en-US" dirty="0" smtClean="0">
                <a:latin typeface="+mn-ea"/>
              </a:rPr>
              <a:t>卷积模块</a:t>
            </a:r>
            <a:r>
              <a:rPr lang="zh-CN" altLang="en-US" dirty="0">
                <a:latin typeface="+mn-ea"/>
              </a:rPr>
              <a:t>，其后还跟着线性</a:t>
            </a:r>
            <a:r>
              <a:rPr lang="zh-CN" altLang="en-US" dirty="0" smtClean="0">
                <a:latin typeface="+mn-ea"/>
              </a:rPr>
              <a:t>修正，这些</a:t>
            </a:r>
            <a:r>
              <a:rPr lang="zh-CN" altLang="en-US" dirty="0">
                <a:latin typeface="+mn-ea"/>
              </a:rPr>
              <a:t>分支再通过相差一倍的最近邻上</a:t>
            </a:r>
            <a:r>
              <a:rPr lang="zh-CN" altLang="en-US" dirty="0" smtClean="0">
                <a:latin typeface="+mn-ea"/>
              </a:rPr>
              <a:t>采样和沿通道</a:t>
            </a:r>
            <a:r>
              <a:rPr lang="zh-CN" altLang="en-US" dirty="0">
                <a:latin typeface="+mn-ea"/>
              </a:rPr>
              <a:t>轴的级</a:t>
            </a:r>
            <a:r>
              <a:rPr lang="zh-CN" altLang="en-US" dirty="0" smtClean="0">
                <a:latin typeface="+mn-ea"/>
              </a:rPr>
              <a:t>联组合起来，该</a:t>
            </a:r>
            <a:r>
              <a:rPr lang="zh-CN" altLang="en-US" dirty="0">
                <a:latin typeface="+mn-ea"/>
              </a:rPr>
              <a:t>网络最后的分支</a:t>
            </a:r>
            <a:r>
              <a:rPr lang="zh-CN" altLang="en-US" dirty="0" smtClean="0">
                <a:latin typeface="+mn-ea"/>
              </a:rPr>
              <a:t>是一</a:t>
            </a:r>
            <a:r>
              <a:rPr lang="zh-CN" altLang="en-US" dirty="0">
                <a:latin typeface="+mn-ea"/>
              </a:rPr>
              <a:t>个 </a:t>
            </a:r>
            <a:r>
              <a:rPr lang="en-US" altLang="zh-CN" dirty="0">
                <a:latin typeface="+mn-ea"/>
              </a:rPr>
              <a:t>1×1 </a:t>
            </a:r>
            <a:r>
              <a:rPr lang="zh-CN" altLang="en-US" dirty="0">
                <a:latin typeface="+mn-ea"/>
              </a:rPr>
              <a:t>卷积和 </a:t>
            </a:r>
            <a:r>
              <a:rPr lang="en-US" altLang="zh-CN" dirty="0">
                <a:latin typeface="+mn-ea"/>
              </a:rPr>
              <a:t>3 </a:t>
            </a:r>
            <a:r>
              <a:rPr lang="zh-CN" altLang="en-US" dirty="0">
                <a:latin typeface="+mn-ea"/>
              </a:rPr>
              <a:t>通道</a:t>
            </a:r>
            <a:endParaRPr lang="zh-CN" altLang="en-US" dirty="0">
              <a:latin typeface="+mn-ea"/>
            </a:endParaRPr>
          </a:p>
        </p:txBody>
      </p:sp>
    </p:spTree>
    <p:extLst>
      <p:ext uri="{BB962C8B-B14F-4D97-AF65-F5344CB8AC3E}">
        <p14:creationId xmlns:p14="http://schemas.microsoft.com/office/powerpoint/2010/main" val="204296450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ppt_y</p:attrName>
                                        </p:attrNameLst>
                                      </p:cBhvr>
                                      <p:tavLst>
                                        <p:tav tm="0">
                                          <p:val>
                                            <p:strVal val="#ppt_y-#ppt_h*1.125000"/>
                                          </p:val>
                                        </p:tav>
                                        <p:tav tm="100000">
                                          <p:val>
                                            <p:strVal val="#ppt_y"/>
                                          </p:val>
                                        </p:tav>
                                      </p:tavLst>
                                    </p:anim>
                                    <p:animEffect transition="in" filter="wipe(down)">
                                      <p:cBhvr>
                                        <p:cTn id="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1A7B6E8-0C2C-425C-93C7-B4517F425714}"/>
              </a:ext>
            </a:extLst>
          </p:cNvPr>
          <p:cNvPicPr>
            <a:picLocks noChangeAspect="1"/>
          </p:cNvPicPr>
          <p:nvPr/>
        </p:nvPicPr>
        <p:blipFill>
          <a:blip r:embed="rId3"/>
          <a:srcRect l="35490" b="47335"/>
          <a:stretch>
            <a:fillRect/>
          </a:stretch>
        </p:blipFill>
        <p:spPr>
          <a:xfrm>
            <a:off x="-2845268" y="-913458"/>
            <a:ext cx="10435771" cy="7780885"/>
          </a:xfrm>
          <a:custGeom>
            <a:avLst/>
            <a:gdLst>
              <a:gd name="connsiteX0" fmla="*/ 0 w 6539008"/>
              <a:gd name="connsiteY0" fmla="*/ 0 h 4875469"/>
              <a:gd name="connsiteX1" fmla="*/ 6539008 w 6539008"/>
              <a:gd name="connsiteY1" fmla="*/ 0 h 4875469"/>
              <a:gd name="connsiteX2" fmla="*/ 6539008 w 6539008"/>
              <a:gd name="connsiteY2" fmla="*/ 4875469 h 4875469"/>
              <a:gd name="connsiteX3" fmla="*/ 0 w 6539008"/>
              <a:gd name="connsiteY3" fmla="*/ 4875469 h 4875469"/>
            </a:gdLst>
            <a:ahLst/>
            <a:cxnLst>
              <a:cxn ang="0">
                <a:pos x="connsiteX0" y="connsiteY0"/>
              </a:cxn>
              <a:cxn ang="0">
                <a:pos x="connsiteX1" y="connsiteY1"/>
              </a:cxn>
              <a:cxn ang="0">
                <a:pos x="connsiteX2" y="connsiteY2"/>
              </a:cxn>
              <a:cxn ang="0">
                <a:pos x="connsiteX3" y="connsiteY3"/>
              </a:cxn>
            </a:cxnLst>
            <a:rect l="l" t="t" r="r" b="b"/>
            <a:pathLst>
              <a:path w="6539008" h="4875469">
                <a:moveTo>
                  <a:pt x="0" y="0"/>
                </a:moveTo>
                <a:lnTo>
                  <a:pt x="6539008" y="0"/>
                </a:lnTo>
                <a:lnTo>
                  <a:pt x="6539008" y="4875469"/>
                </a:lnTo>
                <a:lnTo>
                  <a:pt x="0" y="4875469"/>
                </a:lnTo>
                <a:close/>
              </a:path>
            </a:pathLst>
          </a:custGeom>
        </p:spPr>
      </p:pic>
      <p:sp>
        <p:nvSpPr>
          <p:cNvPr id="3" name="任意多边形: 形状 2">
            <a:extLst>
              <a:ext uri="{FF2B5EF4-FFF2-40B4-BE49-F238E27FC236}">
                <a16:creationId xmlns:a16="http://schemas.microsoft.com/office/drawing/2014/main" id="{B92ED6C0-EAFE-4A17-8C9E-84927ED4C991}"/>
              </a:ext>
            </a:extLst>
          </p:cNvPr>
          <p:cNvSpPr/>
          <p:nvPr/>
        </p:nvSpPr>
        <p:spPr>
          <a:xfrm flipH="1">
            <a:off x="7266653" y="607060"/>
            <a:ext cx="3429000" cy="5346376"/>
          </a:xfrm>
          <a:custGeom>
            <a:avLst/>
            <a:gdLst>
              <a:gd name="connsiteX0" fmla="*/ 0 w 3429000"/>
              <a:gd name="connsiteY0" fmla="*/ 0 h 5346376"/>
              <a:gd name="connsiteX1" fmla="*/ 3429000 w 3429000"/>
              <a:gd name="connsiteY1" fmla="*/ 0 h 5346376"/>
              <a:gd name="connsiteX2" fmla="*/ 3429000 w 3429000"/>
              <a:gd name="connsiteY2" fmla="*/ 958689 h 5346376"/>
              <a:gd name="connsiteX3" fmla="*/ 3355859 w 3429000"/>
              <a:gd name="connsiteY3" fmla="*/ 958689 h 5346376"/>
              <a:gd name="connsiteX4" fmla="*/ 3355859 w 3429000"/>
              <a:gd name="connsiteY4" fmla="*/ 73141 h 5346376"/>
              <a:gd name="connsiteX5" fmla="*/ 73141 w 3429000"/>
              <a:gd name="connsiteY5" fmla="*/ 73141 h 5346376"/>
              <a:gd name="connsiteX6" fmla="*/ 73141 w 3429000"/>
              <a:gd name="connsiteY6" fmla="*/ 5273235 h 5346376"/>
              <a:gd name="connsiteX7" fmla="*/ 3355859 w 3429000"/>
              <a:gd name="connsiteY7" fmla="*/ 5273235 h 5346376"/>
              <a:gd name="connsiteX8" fmla="*/ 3355859 w 3429000"/>
              <a:gd name="connsiteY8" fmla="*/ 4222589 h 5346376"/>
              <a:gd name="connsiteX9" fmla="*/ 3429000 w 3429000"/>
              <a:gd name="connsiteY9" fmla="*/ 4222589 h 5346376"/>
              <a:gd name="connsiteX10" fmla="*/ 3429000 w 3429000"/>
              <a:gd name="connsiteY10" fmla="*/ 5346376 h 5346376"/>
              <a:gd name="connsiteX11" fmla="*/ 0 w 3429000"/>
              <a:gd name="connsiteY11" fmla="*/ 5346376 h 534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9000" h="5346376">
                <a:moveTo>
                  <a:pt x="0" y="0"/>
                </a:moveTo>
                <a:lnTo>
                  <a:pt x="3429000" y="0"/>
                </a:lnTo>
                <a:lnTo>
                  <a:pt x="3429000" y="958689"/>
                </a:lnTo>
                <a:lnTo>
                  <a:pt x="3355859" y="958689"/>
                </a:lnTo>
                <a:lnTo>
                  <a:pt x="3355859" y="73141"/>
                </a:lnTo>
                <a:lnTo>
                  <a:pt x="73141" y="73141"/>
                </a:lnTo>
                <a:lnTo>
                  <a:pt x="73141" y="5273235"/>
                </a:lnTo>
                <a:lnTo>
                  <a:pt x="3355859" y="5273235"/>
                </a:lnTo>
                <a:lnTo>
                  <a:pt x="3355859" y="4222589"/>
                </a:lnTo>
                <a:lnTo>
                  <a:pt x="3429000" y="4222589"/>
                </a:lnTo>
                <a:lnTo>
                  <a:pt x="3429000" y="5346376"/>
                </a:lnTo>
                <a:lnTo>
                  <a:pt x="0" y="5346376"/>
                </a:lnTo>
                <a:close/>
              </a:path>
            </a:pathLst>
          </a:cu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p:sp>
        <p:nvSpPr>
          <p:cNvPr id="5" name="文本框 4">
            <a:extLst>
              <a:ext uri="{FF2B5EF4-FFF2-40B4-BE49-F238E27FC236}">
                <a16:creationId xmlns:a16="http://schemas.microsoft.com/office/drawing/2014/main" id="{1F8B9CEE-79BF-4DE1-A034-9B1F63626D8C}"/>
              </a:ext>
            </a:extLst>
          </p:cNvPr>
          <p:cNvSpPr txBox="1"/>
          <p:nvPr/>
        </p:nvSpPr>
        <p:spPr>
          <a:xfrm>
            <a:off x="5590253" y="1646363"/>
            <a:ext cx="3390900" cy="1569660"/>
          </a:xfrm>
          <a:prstGeom prst="rect">
            <a:avLst/>
          </a:prstGeom>
          <a:noFill/>
        </p:spPr>
        <p:txBody>
          <a:bodyPr wrap="square" rtlCol="0" anchor="ctr" anchorCtr="0">
            <a:spAutoFit/>
          </a:bodyPr>
          <a:lstStyle/>
          <a:p>
            <a:pPr algn="ctr"/>
            <a:r>
              <a:rPr lang="en-US" altLang="zh-CN" sz="9600" dirty="0">
                <a:solidFill>
                  <a:schemeClr val="accent2"/>
                </a:solidFill>
                <a:latin typeface="+mj-lt"/>
              </a:rPr>
              <a:t>03</a:t>
            </a:r>
            <a:endParaRPr lang="zh-CN" altLang="en-US" sz="9600" dirty="0">
              <a:solidFill>
                <a:schemeClr val="accent2"/>
              </a:solidFill>
              <a:latin typeface="+mj-lt"/>
            </a:endParaRPr>
          </a:p>
        </p:txBody>
      </p:sp>
      <p:sp>
        <p:nvSpPr>
          <p:cNvPr id="6" name="文本框 5">
            <a:extLst>
              <a:ext uri="{FF2B5EF4-FFF2-40B4-BE49-F238E27FC236}">
                <a16:creationId xmlns:a16="http://schemas.microsoft.com/office/drawing/2014/main" id="{C1D10FEC-8416-4C1E-8199-5A61625AD84C}"/>
              </a:ext>
            </a:extLst>
          </p:cNvPr>
          <p:cNvSpPr txBox="1"/>
          <p:nvPr/>
        </p:nvSpPr>
        <p:spPr>
          <a:xfrm>
            <a:off x="4356765" y="3345139"/>
            <a:ext cx="5857875" cy="646331"/>
          </a:xfrm>
          <a:prstGeom prst="rect">
            <a:avLst/>
          </a:prstGeom>
          <a:noFill/>
        </p:spPr>
        <p:txBody>
          <a:bodyPr wrap="square" rtlCol="0" anchor="ctr" anchorCtr="0">
            <a:spAutoFit/>
          </a:bodyPr>
          <a:lstStyle/>
          <a:p>
            <a:pPr algn="ctr"/>
            <a:r>
              <a:rPr lang="zh-CN" altLang="en-US" sz="3600" b="1" dirty="0" smtClean="0">
                <a:latin typeface="+mn-ea"/>
              </a:rPr>
              <a:t>换脸的实现</a:t>
            </a:r>
            <a:endParaRPr lang="zh-CN" altLang="en-US" sz="3600" b="1" dirty="0">
              <a:latin typeface="+mn-ea"/>
            </a:endParaRPr>
          </a:p>
        </p:txBody>
      </p:sp>
    </p:spTree>
    <p:extLst>
      <p:ext uri="{BB962C8B-B14F-4D97-AF65-F5344CB8AC3E}">
        <p14:creationId xmlns:p14="http://schemas.microsoft.com/office/powerpoint/2010/main" val="9255033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childTnLst>
                          </p:cTn>
                        </p:par>
                        <p:par>
                          <p:cTn id="12" fill="hold">
                            <p:stCondLst>
                              <p:cond delay="2500"/>
                            </p:stCondLst>
                            <p:childTnLst>
                              <p:par>
                                <p:cTn id="13" presetID="56" presetClass="entr" presetSubtype="0" fill="hold" grpId="0" nodeType="afterEffect">
                                  <p:stCondLst>
                                    <p:cond delay="0"/>
                                  </p:stCondLst>
                                  <p:iterate type="lt">
                                    <p:tmPct val="10000"/>
                                  </p:iterate>
                                  <p:childTnLst>
                                    <p:set>
                                      <p:cBhvr>
                                        <p:cTn id="14" dur="1" fill="hold">
                                          <p:stCondLst>
                                            <p:cond delay="0"/>
                                          </p:stCondLst>
                                        </p:cTn>
                                        <p:tgtEl>
                                          <p:spTgt spid="6"/>
                                        </p:tgtEl>
                                        <p:attrNameLst>
                                          <p:attrName>style.visibility</p:attrName>
                                        </p:attrNameLst>
                                      </p:cBhvr>
                                      <p:to>
                                        <p:strVal val="visible"/>
                                      </p:to>
                                    </p:set>
                                    <p:anim by="(-#ppt_w*2)" calcmode="lin" valueType="num">
                                      <p:cBhvr rctx="PPT">
                                        <p:cTn id="15" dur="500" autoRev="1" fill="hold">
                                          <p:stCondLst>
                                            <p:cond delay="0"/>
                                          </p:stCondLst>
                                        </p:cTn>
                                        <p:tgtEl>
                                          <p:spTgt spid="6"/>
                                        </p:tgtEl>
                                        <p:attrNameLst>
                                          <p:attrName>ppt_w</p:attrName>
                                        </p:attrNameLst>
                                      </p:cBhvr>
                                    </p:anim>
                                    <p:anim by="(#ppt_w*0.50)" calcmode="lin" valueType="num">
                                      <p:cBhvr>
                                        <p:cTn id="16" dur="500" decel="50000" autoRev="1" fill="hold">
                                          <p:stCondLst>
                                            <p:cond delay="0"/>
                                          </p:stCondLst>
                                        </p:cTn>
                                        <p:tgtEl>
                                          <p:spTgt spid="6"/>
                                        </p:tgtEl>
                                        <p:attrNameLst>
                                          <p:attrName>ppt_x</p:attrName>
                                        </p:attrNameLst>
                                      </p:cBhvr>
                                    </p:anim>
                                    <p:anim from="(-#ppt_h/2)" to="(#ppt_y)" calcmode="lin" valueType="num">
                                      <p:cBhvr>
                                        <p:cTn id="17" dur="1000" fill="hold">
                                          <p:stCondLst>
                                            <p:cond delay="0"/>
                                          </p:stCondLst>
                                        </p:cTn>
                                        <p:tgtEl>
                                          <p:spTgt spid="6"/>
                                        </p:tgtEl>
                                        <p:attrNameLst>
                                          <p:attrName>ppt_y</p:attrName>
                                        </p:attrNameLst>
                                      </p:cBhvr>
                                    </p:anim>
                                    <p:animRot by="21600000">
                                      <p:cBhvr>
                                        <p:cTn id="18" dur="1000" fill="hold">
                                          <p:stCondLst>
                                            <p:cond delay="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PA_库_组合 3">
            <a:extLst>
              <a:ext uri="{FF2B5EF4-FFF2-40B4-BE49-F238E27FC236}">
                <a16:creationId xmlns:a16="http://schemas.microsoft.com/office/drawing/2014/main" id="{2B0174B4-37B6-42CB-87C8-1E8B1C339667}"/>
              </a:ext>
            </a:extLst>
          </p:cNvPr>
          <p:cNvGrpSpPr/>
          <p:nvPr>
            <p:custDataLst>
              <p:tags r:id="rId2"/>
            </p:custDataLst>
          </p:nvPr>
        </p:nvGrpSpPr>
        <p:grpSpPr>
          <a:xfrm rot="18585315">
            <a:off x="4317593" y="1563844"/>
            <a:ext cx="3935727" cy="3935730"/>
            <a:chOff x="5291138" y="2225674"/>
            <a:chExt cx="6767512" cy="6767514"/>
          </a:xfrm>
        </p:grpSpPr>
        <p:sp>
          <p:nvSpPr>
            <p:cNvPr id="22" name="Freeform: Shape 4">
              <a:extLst>
                <a:ext uri="{FF2B5EF4-FFF2-40B4-BE49-F238E27FC236}">
                  <a16:creationId xmlns:a16="http://schemas.microsoft.com/office/drawing/2014/main" id="{C268BF1E-9AC9-4B50-8A09-CBA34E301835}"/>
                </a:ext>
              </a:extLst>
            </p:cNvPr>
            <p:cNvSpPr>
              <a:spLocks/>
            </p:cNvSpPr>
            <p:nvPr/>
          </p:nvSpPr>
          <p:spPr bwMode="auto">
            <a:xfrm>
              <a:off x="7639050" y="5411788"/>
              <a:ext cx="2813050" cy="3581400"/>
            </a:xfrm>
            <a:custGeom>
              <a:avLst/>
              <a:gdLst>
                <a:gd name="T0" fmla="*/ 1772 w 1772"/>
                <a:gd name="T1" fmla="*/ 1095 h 2256"/>
                <a:gd name="T2" fmla="*/ 1598 w 1772"/>
                <a:gd name="T3" fmla="*/ 0 h 2256"/>
                <a:gd name="T4" fmla="*/ 0 w 1772"/>
                <a:gd name="T5" fmla="*/ 2088 h 2256"/>
                <a:gd name="T6" fmla="*/ 883 w 1772"/>
                <a:gd name="T7" fmla="*/ 2256 h 2256"/>
                <a:gd name="T8" fmla="*/ 1772 w 1772"/>
                <a:gd name="T9" fmla="*/ 1095 h 2256"/>
              </a:gdLst>
              <a:ahLst/>
              <a:cxnLst>
                <a:cxn ang="0">
                  <a:pos x="T0" y="T1"/>
                </a:cxn>
                <a:cxn ang="0">
                  <a:pos x="T2" y="T3"/>
                </a:cxn>
                <a:cxn ang="0">
                  <a:pos x="T4" y="T5"/>
                </a:cxn>
                <a:cxn ang="0">
                  <a:pos x="T6" y="T7"/>
                </a:cxn>
                <a:cxn ang="0">
                  <a:pos x="T8" y="T9"/>
                </a:cxn>
              </a:cxnLst>
              <a:rect l="0" t="0" r="r" b="b"/>
              <a:pathLst>
                <a:path w="1772" h="2256">
                  <a:moveTo>
                    <a:pt x="1772" y="1095"/>
                  </a:moveTo>
                  <a:lnTo>
                    <a:pt x="1598" y="0"/>
                  </a:lnTo>
                  <a:lnTo>
                    <a:pt x="0" y="2088"/>
                  </a:lnTo>
                  <a:lnTo>
                    <a:pt x="883" y="2256"/>
                  </a:lnTo>
                  <a:lnTo>
                    <a:pt x="1772" y="1095"/>
                  </a:lnTo>
                  <a:close/>
                </a:path>
              </a:pathLst>
            </a:custGeom>
            <a:solidFill>
              <a:schemeClr val="accent3"/>
            </a:solidFill>
            <a:ln w="38100" cap="rnd">
              <a:solidFill>
                <a:schemeClr val="bg1"/>
              </a:solidFill>
            </a:ln>
          </p:spPr>
          <p:txBody>
            <a:bodyPr anchor="ctr"/>
            <a:lstStyle/>
            <a:p>
              <a:pPr algn="ctr"/>
              <a:endParaRPr/>
            </a:p>
          </p:txBody>
        </p:sp>
        <p:sp>
          <p:nvSpPr>
            <p:cNvPr id="23" name="Freeform: Shape 5">
              <a:extLst>
                <a:ext uri="{FF2B5EF4-FFF2-40B4-BE49-F238E27FC236}">
                  <a16:creationId xmlns:a16="http://schemas.microsoft.com/office/drawing/2014/main" id="{33374B1F-70B1-4565-A641-D39D584A5BB2}"/>
                </a:ext>
              </a:extLst>
            </p:cNvPr>
            <p:cNvSpPr>
              <a:spLocks/>
            </p:cNvSpPr>
            <p:nvPr/>
          </p:nvSpPr>
          <p:spPr bwMode="auto">
            <a:xfrm>
              <a:off x="8474075" y="3832225"/>
              <a:ext cx="3584575" cy="2813050"/>
            </a:xfrm>
            <a:custGeom>
              <a:avLst/>
              <a:gdLst>
                <a:gd name="T0" fmla="*/ 1097 w 2258"/>
                <a:gd name="T1" fmla="*/ 0 h 1772"/>
                <a:gd name="T2" fmla="*/ 0 w 2258"/>
                <a:gd name="T3" fmla="*/ 174 h 1772"/>
                <a:gd name="T4" fmla="*/ 2088 w 2258"/>
                <a:gd name="T5" fmla="*/ 1772 h 1772"/>
                <a:gd name="T6" fmla="*/ 2258 w 2258"/>
                <a:gd name="T7" fmla="*/ 889 h 1772"/>
                <a:gd name="T8" fmla="*/ 1097 w 2258"/>
                <a:gd name="T9" fmla="*/ 0 h 1772"/>
              </a:gdLst>
              <a:ahLst/>
              <a:cxnLst>
                <a:cxn ang="0">
                  <a:pos x="T0" y="T1"/>
                </a:cxn>
                <a:cxn ang="0">
                  <a:pos x="T2" y="T3"/>
                </a:cxn>
                <a:cxn ang="0">
                  <a:pos x="T4" y="T5"/>
                </a:cxn>
                <a:cxn ang="0">
                  <a:pos x="T6" y="T7"/>
                </a:cxn>
                <a:cxn ang="0">
                  <a:pos x="T8" y="T9"/>
                </a:cxn>
              </a:cxnLst>
              <a:rect l="0" t="0" r="r" b="b"/>
              <a:pathLst>
                <a:path w="2258" h="1772">
                  <a:moveTo>
                    <a:pt x="1097" y="0"/>
                  </a:moveTo>
                  <a:lnTo>
                    <a:pt x="0" y="174"/>
                  </a:lnTo>
                  <a:lnTo>
                    <a:pt x="2088" y="1772"/>
                  </a:lnTo>
                  <a:lnTo>
                    <a:pt x="2258" y="889"/>
                  </a:lnTo>
                  <a:lnTo>
                    <a:pt x="1097" y="0"/>
                  </a:lnTo>
                  <a:close/>
                </a:path>
              </a:pathLst>
            </a:custGeom>
            <a:solidFill>
              <a:schemeClr val="accent2"/>
            </a:solidFill>
            <a:ln w="38100" cap="rnd">
              <a:solidFill>
                <a:schemeClr val="bg1"/>
              </a:solidFill>
            </a:ln>
          </p:spPr>
          <p:txBody>
            <a:bodyPr anchor="ctr"/>
            <a:lstStyle/>
            <a:p>
              <a:pPr algn="ctr"/>
              <a:endParaRPr/>
            </a:p>
          </p:txBody>
        </p:sp>
        <p:sp>
          <p:nvSpPr>
            <p:cNvPr id="24" name="Freeform: Shape 6">
              <a:extLst>
                <a:ext uri="{FF2B5EF4-FFF2-40B4-BE49-F238E27FC236}">
                  <a16:creationId xmlns:a16="http://schemas.microsoft.com/office/drawing/2014/main" id="{891DB3F8-00CC-4A17-BF48-78946FBB57DD}"/>
                </a:ext>
              </a:extLst>
            </p:cNvPr>
            <p:cNvSpPr>
              <a:spLocks/>
            </p:cNvSpPr>
            <p:nvPr/>
          </p:nvSpPr>
          <p:spPr bwMode="auto">
            <a:xfrm>
              <a:off x="6894512" y="2225674"/>
              <a:ext cx="2816225" cy="3584575"/>
            </a:xfrm>
            <a:custGeom>
              <a:avLst/>
              <a:gdLst>
                <a:gd name="T0" fmla="*/ 0 w 1774"/>
                <a:gd name="T1" fmla="*/ 1161 h 2258"/>
                <a:gd name="T2" fmla="*/ 176 w 1774"/>
                <a:gd name="T3" fmla="*/ 2258 h 2258"/>
                <a:gd name="T4" fmla="*/ 1774 w 1774"/>
                <a:gd name="T5" fmla="*/ 170 h 2258"/>
                <a:gd name="T6" fmla="*/ 889 w 1774"/>
                <a:gd name="T7" fmla="*/ 0 h 2258"/>
                <a:gd name="T8" fmla="*/ 0 w 1774"/>
                <a:gd name="T9" fmla="*/ 1161 h 2258"/>
              </a:gdLst>
              <a:ahLst/>
              <a:cxnLst>
                <a:cxn ang="0">
                  <a:pos x="T0" y="T1"/>
                </a:cxn>
                <a:cxn ang="0">
                  <a:pos x="T2" y="T3"/>
                </a:cxn>
                <a:cxn ang="0">
                  <a:pos x="T4" y="T5"/>
                </a:cxn>
                <a:cxn ang="0">
                  <a:pos x="T6" y="T7"/>
                </a:cxn>
                <a:cxn ang="0">
                  <a:pos x="T8" y="T9"/>
                </a:cxn>
              </a:cxnLst>
              <a:rect l="0" t="0" r="r" b="b"/>
              <a:pathLst>
                <a:path w="1774" h="2258">
                  <a:moveTo>
                    <a:pt x="0" y="1161"/>
                  </a:moveTo>
                  <a:lnTo>
                    <a:pt x="176" y="2258"/>
                  </a:lnTo>
                  <a:lnTo>
                    <a:pt x="1774" y="170"/>
                  </a:lnTo>
                  <a:lnTo>
                    <a:pt x="889" y="0"/>
                  </a:lnTo>
                  <a:lnTo>
                    <a:pt x="0" y="1161"/>
                  </a:lnTo>
                  <a:close/>
                </a:path>
              </a:pathLst>
            </a:custGeom>
            <a:solidFill>
              <a:schemeClr val="accent1"/>
            </a:solidFill>
            <a:ln w="38100" cap="rnd">
              <a:solidFill>
                <a:schemeClr val="bg1"/>
              </a:solidFill>
            </a:ln>
          </p:spPr>
          <p:txBody>
            <a:bodyPr anchor="ctr"/>
            <a:lstStyle/>
            <a:p>
              <a:pPr algn="ctr"/>
              <a:endParaRPr/>
            </a:p>
          </p:txBody>
        </p:sp>
        <p:sp>
          <p:nvSpPr>
            <p:cNvPr id="25" name="Freeform: Shape 7">
              <a:extLst>
                <a:ext uri="{FF2B5EF4-FFF2-40B4-BE49-F238E27FC236}">
                  <a16:creationId xmlns:a16="http://schemas.microsoft.com/office/drawing/2014/main" id="{13AD93CC-AD54-4073-994E-0A45BDFBAB98}"/>
                </a:ext>
              </a:extLst>
            </p:cNvPr>
            <p:cNvSpPr>
              <a:spLocks/>
            </p:cNvSpPr>
            <p:nvPr/>
          </p:nvSpPr>
          <p:spPr bwMode="auto">
            <a:xfrm>
              <a:off x="5291138" y="4573588"/>
              <a:ext cx="3581400" cy="2816225"/>
            </a:xfrm>
            <a:custGeom>
              <a:avLst/>
              <a:gdLst>
                <a:gd name="T0" fmla="*/ 1161 w 2256"/>
                <a:gd name="T1" fmla="*/ 1774 h 1774"/>
                <a:gd name="T2" fmla="*/ 2256 w 2256"/>
                <a:gd name="T3" fmla="*/ 1598 h 1774"/>
                <a:gd name="T4" fmla="*/ 168 w 2256"/>
                <a:gd name="T5" fmla="*/ 0 h 1774"/>
                <a:gd name="T6" fmla="*/ 0 w 2256"/>
                <a:gd name="T7" fmla="*/ 885 h 1774"/>
                <a:gd name="T8" fmla="*/ 1161 w 2256"/>
                <a:gd name="T9" fmla="*/ 1774 h 1774"/>
              </a:gdLst>
              <a:ahLst/>
              <a:cxnLst>
                <a:cxn ang="0">
                  <a:pos x="T0" y="T1"/>
                </a:cxn>
                <a:cxn ang="0">
                  <a:pos x="T2" y="T3"/>
                </a:cxn>
                <a:cxn ang="0">
                  <a:pos x="T4" y="T5"/>
                </a:cxn>
                <a:cxn ang="0">
                  <a:pos x="T6" y="T7"/>
                </a:cxn>
                <a:cxn ang="0">
                  <a:pos x="T8" y="T9"/>
                </a:cxn>
              </a:cxnLst>
              <a:rect l="0" t="0" r="r" b="b"/>
              <a:pathLst>
                <a:path w="2256" h="1774">
                  <a:moveTo>
                    <a:pt x="1161" y="1774"/>
                  </a:moveTo>
                  <a:lnTo>
                    <a:pt x="2256" y="1598"/>
                  </a:lnTo>
                  <a:lnTo>
                    <a:pt x="168" y="0"/>
                  </a:lnTo>
                  <a:lnTo>
                    <a:pt x="0" y="885"/>
                  </a:lnTo>
                  <a:lnTo>
                    <a:pt x="1161" y="1774"/>
                  </a:lnTo>
                  <a:close/>
                </a:path>
              </a:pathLst>
            </a:custGeom>
            <a:solidFill>
              <a:schemeClr val="accent4"/>
            </a:solidFill>
            <a:ln w="38100" cap="rnd">
              <a:solidFill>
                <a:schemeClr val="bg1"/>
              </a:solidFill>
            </a:ln>
          </p:spPr>
          <p:txBody>
            <a:bodyPr anchor="ctr"/>
            <a:lstStyle/>
            <a:p>
              <a:pPr algn="ctr"/>
              <a:endParaRPr/>
            </a:p>
          </p:txBody>
        </p:sp>
        <p:sp>
          <p:nvSpPr>
            <p:cNvPr id="26" name="Freeform: Shape 8">
              <a:extLst>
                <a:ext uri="{FF2B5EF4-FFF2-40B4-BE49-F238E27FC236}">
                  <a16:creationId xmlns:a16="http://schemas.microsoft.com/office/drawing/2014/main" id="{145D1CF7-B83B-46AE-BB3D-6A3B36C989F8}"/>
                </a:ext>
              </a:extLst>
            </p:cNvPr>
            <p:cNvSpPr>
              <a:spLocks/>
            </p:cNvSpPr>
            <p:nvPr/>
          </p:nvSpPr>
          <p:spPr bwMode="auto">
            <a:xfrm>
              <a:off x="8474075" y="2495550"/>
              <a:ext cx="1741487" cy="1612900"/>
            </a:xfrm>
            <a:custGeom>
              <a:avLst/>
              <a:gdLst>
                <a:gd name="T0" fmla="*/ 779 w 1097"/>
                <a:gd name="T1" fmla="*/ 0 h 1016"/>
                <a:gd name="T2" fmla="*/ 1097 w 1097"/>
                <a:gd name="T3" fmla="*/ 842 h 1016"/>
                <a:gd name="T4" fmla="*/ 0 w 1097"/>
                <a:gd name="T5" fmla="*/ 1016 h 1016"/>
                <a:gd name="T6" fmla="*/ 779 w 1097"/>
                <a:gd name="T7" fmla="*/ 0 h 1016"/>
              </a:gdLst>
              <a:ahLst/>
              <a:cxnLst>
                <a:cxn ang="0">
                  <a:pos x="T0" y="T1"/>
                </a:cxn>
                <a:cxn ang="0">
                  <a:pos x="T2" y="T3"/>
                </a:cxn>
                <a:cxn ang="0">
                  <a:pos x="T4" y="T5"/>
                </a:cxn>
                <a:cxn ang="0">
                  <a:pos x="T6" y="T7"/>
                </a:cxn>
              </a:cxnLst>
              <a:rect l="0" t="0" r="r" b="b"/>
              <a:pathLst>
                <a:path w="1097" h="1016">
                  <a:moveTo>
                    <a:pt x="779" y="0"/>
                  </a:moveTo>
                  <a:lnTo>
                    <a:pt x="1097" y="842"/>
                  </a:lnTo>
                  <a:lnTo>
                    <a:pt x="0" y="1016"/>
                  </a:lnTo>
                  <a:lnTo>
                    <a:pt x="779" y="0"/>
                  </a:lnTo>
                  <a:close/>
                </a:path>
              </a:pathLst>
            </a:custGeom>
            <a:solidFill>
              <a:schemeClr val="accent1">
                <a:lumMod val="50000"/>
              </a:schemeClr>
            </a:solidFill>
            <a:ln w="38100" cap="rnd">
              <a:solidFill>
                <a:schemeClr val="bg1"/>
              </a:solidFill>
            </a:ln>
          </p:spPr>
          <p:txBody>
            <a:bodyPr anchor="ctr"/>
            <a:lstStyle/>
            <a:p>
              <a:pPr algn="ctr"/>
              <a:endParaRPr/>
            </a:p>
          </p:txBody>
        </p:sp>
        <p:sp>
          <p:nvSpPr>
            <p:cNvPr id="27" name="Freeform: Shape 9">
              <a:extLst>
                <a:ext uri="{FF2B5EF4-FFF2-40B4-BE49-F238E27FC236}">
                  <a16:creationId xmlns:a16="http://schemas.microsoft.com/office/drawing/2014/main" id="{4A6BF02A-5BFA-4EB6-842B-6568A42C9269}"/>
                </a:ext>
              </a:extLst>
            </p:cNvPr>
            <p:cNvSpPr>
              <a:spLocks/>
            </p:cNvSpPr>
            <p:nvPr/>
          </p:nvSpPr>
          <p:spPr bwMode="auto">
            <a:xfrm>
              <a:off x="10175875" y="5411788"/>
              <a:ext cx="1612900" cy="1738313"/>
            </a:xfrm>
            <a:custGeom>
              <a:avLst/>
              <a:gdLst>
                <a:gd name="T0" fmla="*/ 1016 w 1016"/>
                <a:gd name="T1" fmla="*/ 777 h 1095"/>
                <a:gd name="T2" fmla="*/ 174 w 1016"/>
                <a:gd name="T3" fmla="*/ 1095 h 1095"/>
                <a:gd name="T4" fmla="*/ 0 w 1016"/>
                <a:gd name="T5" fmla="*/ 0 h 1095"/>
                <a:gd name="T6" fmla="*/ 1016 w 1016"/>
                <a:gd name="T7" fmla="*/ 777 h 1095"/>
              </a:gdLst>
              <a:ahLst/>
              <a:cxnLst>
                <a:cxn ang="0">
                  <a:pos x="T0" y="T1"/>
                </a:cxn>
                <a:cxn ang="0">
                  <a:pos x="T2" y="T3"/>
                </a:cxn>
                <a:cxn ang="0">
                  <a:pos x="T4" y="T5"/>
                </a:cxn>
                <a:cxn ang="0">
                  <a:pos x="T6" y="T7"/>
                </a:cxn>
              </a:cxnLst>
              <a:rect l="0" t="0" r="r" b="b"/>
              <a:pathLst>
                <a:path w="1016" h="1095">
                  <a:moveTo>
                    <a:pt x="1016" y="777"/>
                  </a:moveTo>
                  <a:lnTo>
                    <a:pt x="174" y="1095"/>
                  </a:lnTo>
                  <a:lnTo>
                    <a:pt x="0" y="0"/>
                  </a:lnTo>
                  <a:lnTo>
                    <a:pt x="1016" y="777"/>
                  </a:lnTo>
                  <a:close/>
                </a:path>
              </a:pathLst>
            </a:custGeom>
            <a:solidFill>
              <a:schemeClr val="accent2">
                <a:lumMod val="50000"/>
              </a:schemeClr>
            </a:solidFill>
            <a:ln w="38100" cap="rnd">
              <a:solidFill>
                <a:schemeClr val="bg1"/>
              </a:solidFill>
            </a:ln>
          </p:spPr>
          <p:txBody>
            <a:bodyPr anchor="ctr"/>
            <a:lstStyle/>
            <a:p>
              <a:pPr algn="ctr"/>
              <a:endParaRPr/>
            </a:p>
          </p:txBody>
        </p:sp>
        <p:sp>
          <p:nvSpPr>
            <p:cNvPr id="28" name="Freeform: Shape 10">
              <a:extLst>
                <a:ext uri="{FF2B5EF4-FFF2-40B4-BE49-F238E27FC236}">
                  <a16:creationId xmlns:a16="http://schemas.microsoft.com/office/drawing/2014/main" id="{F0056A5D-9CC5-416A-84D1-5DAADA19A8FC}"/>
                </a:ext>
              </a:extLst>
            </p:cNvPr>
            <p:cNvSpPr>
              <a:spLocks/>
            </p:cNvSpPr>
            <p:nvPr/>
          </p:nvSpPr>
          <p:spPr bwMode="auto">
            <a:xfrm>
              <a:off x="5557838" y="4068763"/>
              <a:ext cx="1616075" cy="1741488"/>
            </a:xfrm>
            <a:custGeom>
              <a:avLst/>
              <a:gdLst>
                <a:gd name="T0" fmla="*/ 0 w 1018"/>
                <a:gd name="T1" fmla="*/ 318 h 1097"/>
                <a:gd name="T2" fmla="*/ 842 w 1018"/>
                <a:gd name="T3" fmla="*/ 0 h 1097"/>
                <a:gd name="T4" fmla="*/ 1018 w 1018"/>
                <a:gd name="T5" fmla="*/ 1097 h 1097"/>
                <a:gd name="T6" fmla="*/ 0 w 1018"/>
                <a:gd name="T7" fmla="*/ 318 h 1097"/>
              </a:gdLst>
              <a:ahLst/>
              <a:cxnLst>
                <a:cxn ang="0">
                  <a:pos x="T0" y="T1"/>
                </a:cxn>
                <a:cxn ang="0">
                  <a:pos x="T2" y="T3"/>
                </a:cxn>
                <a:cxn ang="0">
                  <a:pos x="T4" y="T5"/>
                </a:cxn>
                <a:cxn ang="0">
                  <a:pos x="T6" y="T7"/>
                </a:cxn>
              </a:cxnLst>
              <a:rect l="0" t="0" r="r" b="b"/>
              <a:pathLst>
                <a:path w="1018" h="1097">
                  <a:moveTo>
                    <a:pt x="0" y="318"/>
                  </a:moveTo>
                  <a:lnTo>
                    <a:pt x="842" y="0"/>
                  </a:lnTo>
                  <a:lnTo>
                    <a:pt x="1018" y="1097"/>
                  </a:lnTo>
                  <a:lnTo>
                    <a:pt x="0" y="318"/>
                  </a:lnTo>
                  <a:close/>
                </a:path>
              </a:pathLst>
            </a:custGeom>
            <a:solidFill>
              <a:schemeClr val="accent4">
                <a:lumMod val="50000"/>
              </a:schemeClr>
            </a:solidFill>
            <a:ln w="38100" cap="rnd">
              <a:solidFill>
                <a:schemeClr val="bg1"/>
              </a:solidFill>
            </a:ln>
          </p:spPr>
          <p:txBody>
            <a:bodyPr anchor="ctr"/>
            <a:lstStyle/>
            <a:p>
              <a:pPr algn="ctr"/>
              <a:endParaRPr/>
            </a:p>
          </p:txBody>
        </p:sp>
        <p:sp>
          <p:nvSpPr>
            <p:cNvPr id="29" name="Freeform: Shape 11">
              <a:extLst>
                <a:ext uri="{FF2B5EF4-FFF2-40B4-BE49-F238E27FC236}">
                  <a16:creationId xmlns:a16="http://schemas.microsoft.com/office/drawing/2014/main" id="{245E5AE0-3FE5-401D-A0E9-C0D1A37376AE}"/>
                </a:ext>
              </a:extLst>
            </p:cNvPr>
            <p:cNvSpPr>
              <a:spLocks/>
            </p:cNvSpPr>
            <p:nvPr/>
          </p:nvSpPr>
          <p:spPr bwMode="auto">
            <a:xfrm>
              <a:off x="7134225" y="7110413"/>
              <a:ext cx="1738312" cy="1616075"/>
            </a:xfrm>
            <a:custGeom>
              <a:avLst/>
              <a:gdLst>
                <a:gd name="T0" fmla="*/ 318 w 1095"/>
                <a:gd name="T1" fmla="*/ 1018 h 1018"/>
                <a:gd name="T2" fmla="*/ 0 w 1095"/>
                <a:gd name="T3" fmla="*/ 176 h 1018"/>
                <a:gd name="T4" fmla="*/ 1095 w 1095"/>
                <a:gd name="T5" fmla="*/ 0 h 1018"/>
                <a:gd name="T6" fmla="*/ 318 w 1095"/>
                <a:gd name="T7" fmla="*/ 1018 h 1018"/>
              </a:gdLst>
              <a:ahLst/>
              <a:cxnLst>
                <a:cxn ang="0">
                  <a:pos x="T0" y="T1"/>
                </a:cxn>
                <a:cxn ang="0">
                  <a:pos x="T2" y="T3"/>
                </a:cxn>
                <a:cxn ang="0">
                  <a:pos x="T4" y="T5"/>
                </a:cxn>
                <a:cxn ang="0">
                  <a:pos x="T6" y="T7"/>
                </a:cxn>
              </a:cxnLst>
              <a:rect l="0" t="0" r="r" b="b"/>
              <a:pathLst>
                <a:path w="1095" h="1018">
                  <a:moveTo>
                    <a:pt x="318" y="1018"/>
                  </a:moveTo>
                  <a:lnTo>
                    <a:pt x="0" y="176"/>
                  </a:lnTo>
                  <a:lnTo>
                    <a:pt x="1095" y="0"/>
                  </a:lnTo>
                  <a:lnTo>
                    <a:pt x="318" y="1018"/>
                  </a:lnTo>
                  <a:close/>
                </a:path>
              </a:pathLst>
            </a:custGeom>
            <a:solidFill>
              <a:schemeClr val="accent3">
                <a:lumMod val="50000"/>
              </a:schemeClr>
            </a:solidFill>
            <a:ln w="38100" cap="rnd">
              <a:solidFill>
                <a:schemeClr val="bg1"/>
              </a:solidFill>
            </a:ln>
          </p:spPr>
          <p:txBody>
            <a:bodyPr anchor="ctr"/>
            <a:lstStyle/>
            <a:p>
              <a:pPr algn="ctr"/>
              <a:endParaRPr/>
            </a:p>
          </p:txBody>
        </p:sp>
      </p:grpSp>
      <p:sp>
        <p:nvSpPr>
          <p:cNvPr id="9" name="PA_库_Freeform: Shape 30">
            <a:extLst>
              <a:ext uri="{FF2B5EF4-FFF2-40B4-BE49-F238E27FC236}">
                <a16:creationId xmlns:a16="http://schemas.microsoft.com/office/drawing/2014/main" id="{46B92F9D-A809-4C6F-BD9F-5F8D729ABA56}"/>
              </a:ext>
            </a:extLst>
          </p:cNvPr>
          <p:cNvSpPr>
            <a:spLocks noChangeAspect="1"/>
          </p:cNvSpPr>
          <p:nvPr>
            <p:custDataLst>
              <p:tags r:id="rId3"/>
            </p:custDataLst>
          </p:nvPr>
        </p:nvSpPr>
        <p:spPr bwMode="auto">
          <a:xfrm>
            <a:off x="6082549" y="3321714"/>
            <a:ext cx="327109" cy="381053"/>
          </a:xfrm>
          <a:custGeom>
            <a:avLst/>
            <a:gdLst>
              <a:gd name="T0" fmla="*/ 107 w 118"/>
              <a:gd name="T1" fmla="*/ 127 h 138"/>
              <a:gd name="T2" fmla="*/ 101 w 118"/>
              <a:gd name="T3" fmla="*/ 53 h 138"/>
              <a:gd name="T4" fmla="*/ 64 w 118"/>
              <a:gd name="T5" fmla="*/ 30 h 138"/>
              <a:gd name="T6" fmla="*/ 82 w 118"/>
              <a:gd name="T7" fmla="*/ 26 h 138"/>
              <a:gd name="T8" fmla="*/ 88 w 118"/>
              <a:gd name="T9" fmla="*/ 9 h 138"/>
              <a:gd name="T10" fmla="*/ 64 w 118"/>
              <a:gd name="T11" fmla="*/ 4 h 138"/>
              <a:gd name="T12" fmla="*/ 53 w 118"/>
              <a:gd name="T13" fmla="*/ 5 h 138"/>
              <a:gd name="T14" fmla="*/ 27 w 118"/>
              <a:gd name="T15" fmla="*/ 53 h 138"/>
              <a:gd name="T16" fmla="*/ 11 w 118"/>
              <a:gd name="T17" fmla="*/ 59 h 138"/>
              <a:gd name="T18" fmla="*/ 5 w 118"/>
              <a:gd name="T19" fmla="*/ 127 h 138"/>
              <a:gd name="T20" fmla="*/ 5 w 118"/>
              <a:gd name="T21" fmla="*/ 138 h 138"/>
              <a:gd name="T22" fmla="*/ 118 w 118"/>
              <a:gd name="T23" fmla="*/ 133 h 138"/>
              <a:gd name="T24" fmla="*/ 50 w 118"/>
              <a:gd name="T25" fmla="*/ 64 h 138"/>
              <a:gd name="T26" fmla="*/ 68 w 118"/>
              <a:gd name="T27" fmla="*/ 76 h 138"/>
              <a:gd name="T28" fmla="*/ 50 w 118"/>
              <a:gd name="T29" fmla="*/ 64 h 138"/>
              <a:gd name="T30" fmla="*/ 68 w 118"/>
              <a:gd name="T31" fmla="*/ 111 h 138"/>
              <a:gd name="T32" fmla="*/ 50 w 118"/>
              <a:gd name="T33" fmla="*/ 123 h 138"/>
              <a:gd name="T34" fmla="*/ 78 w 118"/>
              <a:gd name="T35" fmla="*/ 111 h 138"/>
              <a:gd name="T36" fmla="*/ 96 w 118"/>
              <a:gd name="T37" fmla="*/ 123 h 138"/>
              <a:gd name="T38" fmla="*/ 78 w 118"/>
              <a:gd name="T39" fmla="*/ 111 h 138"/>
              <a:gd name="T40" fmla="*/ 78 w 118"/>
              <a:gd name="T41" fmla="*/ 100 h 138"/>
              <a:gd name="T42" fmla="*/ 96 w 118"/>
              <a:gd name="T43" fmla="*/ 87 h 138"/>
              <a:gd name="T44" fmla="*/ 68 w 118"/>
              <a:gd name="T45" fmla="*/ 87 h 138"/>
              <a:gd name="T46" fmla="*/ 50 w 118"/>
              <a:gd name="T47" fmla="*/ 100 h 138"/>
              <a:gd name="T48" fmla="*/ 68 w 118"/>
              <a:gd name="T49" fmla="*/ 87 h 138"/>
              <a:gd name="T50" fmla="*/ 22 w 118"/>
              <a:gd name="T51" fmla="*/ 100 h 138"/>
              <a:gd name="T52" fmla="*/ 40 w 118"/>
              <a:gd name="T53" fmla="*/ 87 h 138"/>
              <a:gd name="T54" fmla="*/ 22 w 118"/>
              <a:gd name="T55" fmla="*/ 111 h 138"/>
              <a:gd name="T56" fmla="*/ 40 w 118"/>
              <a:gd name="T57" fmla="*/ 123 h 138"/>
              <a:gd name="T58" fmla="*/ 22 w 118"/>
              <a:gd name="T59" fmla="*/ 111 h 138"/>
              <a:gd name="T60" fmla="*/ 78 w 118"/>
              <a:gd name="T61" fmla="*/ 76 h 138"/>
              <a:gd name="T62" fmla="*/ 96 w 118"/>
              <a:gd name="T63" fmla="*/ 64 h 138"/>
              <a:gd name="T64" fmla="*/ 22 w 118"/>
              <a:gd name="T65" fmla="*/ 64 h 138"/>
              <a:gd name="T66" fmla="*/ 40 w 118"/>
              <a:gd name="T67" fmla="*/ 76 h 138"/>
              <a:gd name="T68" fmla="*/ 22 w 118"/>
              <a:gd name="T69" fmla="*/ 64 h 138"/>
              <a:gd name="T70" fmla="*/ 22 w 118"/>
              <a:gd name="T71" fmla="*/ 6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8" h="138">
                <a:moveTo>
                  <a:pt x="112" y="127"/>
                </a:moveTo>
                <a:cubicBezTo>
                  <a:pt x="107" y="127"/>
                  <a:pt x="107" y="127"/>
                  <a:pt x="107" y="127"/>
                </a:cubicBezTo>
                <a:cubicBezTo>
                  <a:pt x="107" y="59"/>
                  <a:pt x="107" y="59"/>
                  <a:pt x="107" y="59"/>
                </a:cubicBezTo>
                <a:cubicBezTo>
                  <a:pt x="107" y="56"/>
                  <a:pt x="104" y="53"/>
                  <a:pt x="101" y="53"/>
                </a:cubicBezTo>
                <a:cubicBezTo>
                  <a:pt x="90" y="53"/>
                  <a:pt x="90" y="53"/>
                  <a:pt x="90" y="53"/>
                </a:cubicBezTo>
                <a:cubicBezTo>
                  <a:pt x="87" y="42"/>
                  <a:pt x="77" y="33"/>
                  <a:pt x="64" y="30"/>
                </a:cubicBezTo>
                <a:cubicBezTo>
                  <a:pt x="64" y="26"/>
                  <a:pt x="64" y="26"/>
                  <a:pt x="64" y="26"/>
                </a:cubicBezTo>
                <a:cubicBezTo>
                  <a:pt x="82" y="26"/>
                  <a:pt x="82" y="26"/>
                  <a:pt x="82" y="26"/>
                </a:cubicBezTo>
                <a:cubicBezTo>
                  <a:pt x="85" y="26"/>
                  <a:pt x="88" y="24"/>
                  <a:pt x="88" y="21"/>
                </a:cubicBezTo>
                <a:cubicBezTo>
                  <a:pt x="88" y="9"/>
                  <a:pt x="88" y="9"/>
                  <a:pt x="88" y="9"/>
                </a:cubicBezTo>
                <a:cubicBezTo>
                  <a:pt x="88" y="6"/>
                  <a:pt x="85" y="4"/>
                  <a:pt x="82" y="4"/>
                </a:cubicBezTo>
                <a:cubicBezTo>
                  <a:pt x="64" y="4"/>
                  <a:pt x="64" y="4"/>
                  <a:pt x="64" y="4"/>
                </a:cubicBezTo>
                <a:cubicBezTo>
                  <a:pt x="63" y="2"/>
                  <a:pt x="61" y="0"/>
                  <a:pt x="59" y="0"/>
                </a:cubicBezTo>
                <a:cubicBezTo>
                  <a:pt x="56" y="0"/>
                  <a:pt x="53" y="3"/>
                  <a:pt x="53" y="5"/>
                </a:cubicBezTo>
                <a:cubicBezTo>
                  <a:pt x="53" y="30"/>
                  <a:pt x="53" y="30"/>
                  <a:pt x="53" y="30"/>
                </a:cubicBezTo>
                <a:cubicBezTo>
                  <a:pt x="40" y="32"/>
                  <a:pt x="29" y="42"/>
                  <a:pt x="27" y="53"/>
                </a:cubicBezTo>
                <a:cubicBezTo>
                  <a:pt x="16" y="53"/>
                  <a:pt x="16" y="53"/>
                  <a:pt x="16" y="53"/>
                </a:cubicBezTo>
                <a:cubicBezTo>
                  <a:pt x="13" y="53"/>
                  <a:pt x="11" y="56"/>
                  <a:pt x="11" y="59"/>
                </a:cubicBezTo>
                <a:cubicBezTo>
                  <a:pt x="11" y="127"/>
                  <a:pt x="11" y="127"/>
                  <a:pt x="11" y="127"/>
                </a:cubicBezTo>
                <a:cubicBezTo>
                  <a:pt x="5" y="127"/>
                  <a:pt x="5" y="127"/>
                  <a:pt x="5" y="127"/>
                </a:cubicBezTo>
                <a:cubicBezTo>
                  <a:pt x="3" y="127"/>
                  <a:pt x="0" y="130"/>
                  <a:pt x="0" y="133"/>
                </a:cubicBezTo>
                <a:cubicBezTo>
                  <a:pt x="0" y="136"/>
                  <a:pt x="3" y="138"/>
                  <a:pt x="5" y="138"/>
                </a:cubicBezTo>
                <a:cubicBezTo>
                  <a:pt x="113" y="138"/>
                  <a:pt x="113" y="138"/>
                  <a:pt x="113" y="138"/>
                </a:cubicBezTo>
                <a:cubicBezTo>
                  <a:pt x="116" y="138"/>
                  <a:pt x="118" y="136"/>
                  <a:pt x="118" y="133"/>
                </a:cubicBezTo>
                <a:cubicBezTo>
                  <a:pt x="118" y="130"/>
                  <a:pt x="116" y="127"/>
                  <a:pt x="112" y="127"/>
                </a:cubicBezTo>
                <a:close/>
                <a:moveTo>
                  <a:pt x="50" y="64"/>
                </a:moveTo>
                <a:cubicBezTo>
                  <a:pt x="68" y="64"/>
                  <a:pt x="68" y="64"/>
                  <a:pt x="68" y="64"/>
                </a:cubicBezTo>
                <a:cubicBezTo>
                  <a:pt x="68" y="76"/>
                  <a:pt x="68" y="76"/>
                  <a:pt x="68" y="76"/>
                </a:cubicBezTo>
                <a:cubicBezTo>
                  <a:pt x="50" y="76"/>
                  <a:pt x="50" y="76"/>
                  <a:pt x="50" y="76"/>
                </a:cubicBezTo>
                <a:lnTo>
                  <a:pt x="50" y="64"/>
                </a:lnTo>
                <a:close/>
                <a:moveTo>
                  <a:pt x="50" y="111"/>
                </a:moveTo>
                <a:cubicBezTo>
                  <a:pt x="68" y="111"/>
                  <a:pt x="68" y="111"/>
                  <a:pt x="68" y="111"/>
                </a:cubicBezTo>
                <a:cubicBezTo>
                  <a:pt x="68" y="123"/>
                  <a:pt x="68" y="123"/>
                  <a:pt x="68" y="123"/>
                </a:cubicBezTo>
                <a:cubicBezTo>
                  <a:pt x="50" y="123"/>
                  <a:pt x="50" y="123"/>
                  <a:pt x="50" y="123"/>
                </a:cubicBezTo>
                <a:lnTo>
                  <a:pt x="50" y="111"/>
                </a:lnTo>
                <a:close/>
                <a:moveTo>
                  <a:pt x="78" y="111"/>
                </a:moveTo>
                <a:cubicBezTo>
                  <a:pt x="96" y="111"/>
                  <a:pt x="96" y="111"/>
                  <a:pt x="96" y="111"/>
                </a:cubicBezTo>
                <a:cubicBezTo>
                  <a:pt x="96" y="123"/>
                  <a:pt x="96" y="123"/>
                  <a:pt x="96" y="123"/>
                </a:cubicBezTo>
                <a:cubicBezTo>
                  <a:pt x="78" y="123"/>
                  <a:pt x="78" y="123"/>
                  <a:pt x="78" y="123"/>
                </a:cubicBezTo>
                <a:lnTo>
                  <a:pt x="78" y="111"/>
                </a:lnTo>
                <a:close/>
                <a:moveTo>
                  <a:pt x="96" y="100"/>
                </a:moveTo>
                <a:cubicBezTo>
                  <a:pt x="78" y="100"/>
                  <a:pt x="78" y="100"/>
                  <a:pt x="78" y="100"/>
                </a:cubicBezTo>
                <a:cubicBezTo>
                  <a:pt x="78" y="87"/>
                  <a:pt x="78" y="87"/>
                  <a:pt x="78" y="87"/>
                </a:cubicBezTo>
                <a:cubicBezTo>
                  <a:pt x="96" y="87"/>
                  <a:pt x="96" y="87"/>
                  <a:pt x="96" y="87"/>
                </a:cubicBezTo>
                <a:cubicBezTo>
                  <a:pt x="96" y="100"/>
                  <a:pt x="96" y="100"/>
                  <a:pt x="96" y="100"/>
                </a:cubicBezTo>
                <a:close/>
                <a:moveTo>
                  <a:pt x="68" y="87"/>
                </a:moveTo>
                <a:cubicBezTo>
                  <a:pt x="68" y="100"/>
                  <a:pt x="68" y="100"/>
                  <a:pt x="68" y="100"/>
                </a:cubicBezTo>
                <a:cubicBezTo>
                  <a:pt x="50" y="100"/>
                  <a:pt x="50" y="100"/>
                  <a:pt x="50" y="100"/>
                </a:cubicBezTo>
                <a:cubicBezTo>
                  <a:pt x="50" y="87"/>
                  <a:pt x="50" y="87"/>
                  <a:pt x="50" y="87"/>
                </a:cubicBezTo>
                <a:lnTo>
                  <a:pt x="68" y="87"/>
                </a:lnTo>
                <a:close/>
                <a:moveTo>
                  <a:pt x="40" y="100"/>
                </a:moveTo>
                <a:cubicBezTo>
                  <a:pt x="22" y="100"/>
                  <a:pt x="22" y="100"/>
                  <a:pt x="22" y="100"/>
                </a:cubicBezTo>
                <a:cubicBezTo>
                  <a:pt x="22" y="87"/>
                  <a:pt x="22" y="87"/>
                  <a:pt x="22" y="87"/>
                </a:cubicBezTo>
                <a:cubicBezTo>
                  <a:pt x="40" y="87"/>
                  <a:pt x="40" y="87"/>
                  <a:pt x="40" y="87"/>
                </a:cubicBezTo>
                <a:lnTo>
                  <a:pt x="40" y="100"/>
                </a:lnTo>
                <a:close/>
                <a:moveTo>
                  <a:pt x="22" y="111"/>
                </a:moveTo>
                <a:cubicBezTo>
                  <a:pt x="40" y="111"/>
                  <a:pt x="40" y="111"/>
                  <a:pt x="40" y="111"/>
                </a:cubicBezTo>
                <a:cubicBezTo>
                  <a:pt x="40" y="123"/>
                  <a:pt x="40" y="123"/>
                  <a:pt x="40" y="123"/>
                </a:cubicBezTo>
                <a:cubicBezTo>
                  <a:pt x="22" y="123"/>
                  <a:pt x="22" y="123"/>
                  <a:pt x="22" y="123"/>
                </a:cubicBezTo>
                <a:cubicBezTo>
                  <a:pt x="22" y="111"/>
                  <a:pt x="22" y="111"/>
                  <a:pt x="22" y="111"/>
                </a:cubicBezTo>
                <a:close/>
                <a:moveTo>
                  <a:pt x="96" y="76"/>
                </a:moveTo>
                <a:cubicBezTo>
                  <a:pt x="78" y="76"/>
                  <a:pt x="78" y="76"/>
                  <a:pt x="78" y="76"/>
                </a:cubicBezTo>
                <a:cubicBezTo>
                  <a:pt x="78" y="64"/>
                  <a:pt x="78" y="64"/>
                  <a:pt x="78" y="64"/>
                </a:cubicBezTo>
                <a:cubicBezTo>
                  <a:pt x="96" y="64"/>
                  <a:pt x="96" y="64"/>
                  <a:pt x="96" y="64"/>
                </a:cubicBezTo>
                <a:cubicBezTo>
                  <a:pt x="96" y="76"/>
                  <a:pt x="96" y="76"/>
                  <a:pt x="96" y="76"/>
                </a:cubicBezTo>
                <a:close/>
                <a:moveTo>
                  <a:pt x="22" y="64"/>
                </a:moveTo>
                <a:cubicBezTo>
                  <a:pt x="40" y="64"/>
                  <a:pt x="40" y="64"/>
                  <a:pt x="40" y="64"/>
                </a:cubicBezTo>
                <a:cubicBezTo>
                  <a:pt x="40" y="76"/>
                  <a:pt x="40" y="76"/>
                  <a:pt x="40" y="76"/>
                </a:cubicBezTo>
                <a:cubicBezTo>
                  <a:pt x="22" y="76"/>
                  <a:pt x="22" y="76"/>
                  <a:pt x="22" y="76"/>
                </a:cubicBezTo>
                <a:cubicBezTo>
                  <a:pt x="22" y="64"/>
                  <a:pt x="22" y="64"/>
                  <a:pt x="22" y="64"/>
                </a:cubicBezTo>
                <a:close/>
                <a:moveTo>
                  <a:pt x="22" y="64"/>
                </a:moveTo>
                <a:cubicBezTo>
                  <a:pt x="22" y="64"/>
                  <a:pt x="22" y="64"/>
                  <a:pt x="22" y="64"/>
                </a:cubicBezTo>
              </a:path>
            </a:pathLst>
          </a:custGeom>
          <a:solidFill>
            <a:schemeClr val="tx1">
              <a:lumMod val="75000"/>
              <a:lumOff val="25000"/>
            </a:schemeClr>
          </a:solidFill>
          <a:ln>
            <a:noFill/>
          </a:ln>
          <a:extLst/>
        </p:spPr>
        <p:txBody>
          <a:bodyPr anchor="ctr"/>
          <a:lstStyle/>
          <a:p>
            <a:pPr algn="ctr"/>
            <a:endParaRPr/>
          </a:p>
        </p:txBody>
      </p:sp>
      <p:sp>
        <p:nvSpPr>
          <p:cNvPr id="20" name="TextBox 29">
            <a:extLst>
              <a:ext uri="{FF2B5EF4-FFF2-40B4-BE49-F238E27FC236}">
                <a16:creationId xmlns:a16="http://schemas.microsoft.com/office/drawing/2014/main" id="{4FA7E920-75E9-4E82-A53C-3B22784B493F}"/>
              </a:ext>
            </a:extLst>
          </p:cNvPr>
          <p:cNvSpPr txBox="1"/>
          <p:nvPr/>
        </p:nvSpPr>
        <p:spPr>
          <a:xfrm>
            <a:off x="8520961" y="2635710"/>
            <a:ext cx="2428380" cy="378578"/>
          </a:xfrm>
          <a:prstGeom prst="rect">
            <a:avLst/>
          </a:prstGeom>
          <a:noFill/>
        </p:spPr>
        <p:txBody>
          <a:bodyPr wrap="none" lIns="216000" tIns="0" rIns="0" bIns="0" anchor="b" anchorCtr="0">
            <a:normAutofit/>
          </a:bodyPr>
          <a:lstStyle/>
          <a:p>
            <a:endParaRPr lang="zh-CN" altLang="en-US" sz="1600" b="1" dirty="0">
              <a:solidFill>
                <a:schemeClr val="accent2">
                  <a:lumMod val="100000"/>
                </a:schemeClr>
              </a:solidFill>
            </a:endParaRPr>
          </a:p>
        </p:txBody>
      </p:sp>
      <p:sp>
        <p:nvSpPr>
          <p:cNvPr id="8" name="Oval 26">
            <a:extLst>
              <a:ext uri="{FF2B5EF4-FFF2-40B4-BE49-F238E27FC236}">
                <a16:creationId xmlns:a16="http://schemas.microsoft.com/office/drawing/2014/main" id="{9946775A-10BD-457E-838E-C0A4F91C314A}"/>
              </a:ext>
            </a:extLst>
          </p:cNvPr>
          <p:cNvSpPr/>
          <p:nvPr/>
        </p:nvSpPr>
        <p:spPr>
          <a:xfrm>
            <a:off x="8027733" y="4930945"/>
            <a:ext cx="311654" cy="31165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 name="PA_库_组合 1">
            <a:extLst>
              <a:ext uri="{FF2B5EF4-FFF2-40B4-BE49-F238E27FC236}">
                <a16:creationId xmlns:a16="http://schemas.microsoft.com/office/drawing/2014/main" id="{ED99DC51-71CD-477F-A5C7-0D43446AE375}"/>
              </a:ext>
            </a:extLst>
          </p:cNvPr>
          <p:cNvGrpSpPr/>
          <p:nvPr>
            <p:custDataLst>
              <p:tags r:id="rId4"/>
            </p:custDataLst>
          </p:nvPr>
        </p:nvGrpSpPr>
        <p:grpSpPr>
          <a:xfrm>
            <a:off x="1801559" y="1811760"/>
            <a:ext cx="2615135" cy="317549"/>
            <a:chOff x="1801559" y="1811760"/>
            <a:chExt cx="2615135" cy="317549"/>
          </a:xfrm>
        </p:grpSpPr>
        <p:sp>
          <p:nvSpPr>
            <p:cNvPr id="5" name="Oval 16">
              <a:extLst>
                <a:ext uri="{FF2B5EF4-FFF2-40B4-BE49-F238E27FC236}">
                  <a16:creationId xmlns:a16="http://schemas.microsoft.com/office/drawing/2014/main" id="{C1110484-31B5-4675-8DB8-5873A5FC6A8F}"/>
                </a:ext>
              </a:extLst>
            </p:cNvPr>
            <p:cNvSpPr/>
            <p:nvPr/>
          </p:nvSpPr>
          <p:spPr>
            <a:xfrm>
              <a:off x="4105040" y="1811760"/>
              <a:ext cx="311654" cy="3116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TextBox 39">
              <a:extLst>
                <a:ext uri="{FF2B5EF4-FFF2-40B4-BE49-F238E27FC236}">
                  <a16:creationId xmlns:a16="http://schemas.microsoft.com/office/drawing/2014/main" id="{B1634032-8256-4E77-A7F0-4D7ADFAC57C2}"/>
                </a:ext>
              </a:extLst>
            </p:cNvPr>
            <p:cNvSpPr txBox="1"/>
            <p:nvPr/>
          </p:nvSpPr>
          <p:spPr>
            <a:xfrm>
              <a:off x="1801559" y="1837906"/>
              <a:ext cx="2262955" cy="291403"/>
            </a:xfrm>
            <a:prstGeom prst="rect">
              <a:avLst/>
            </a:prstGeom>
            <a:noFill/>
          </p:spPr>
          <p:txBody>
            <a:bodyPr wrap="none" lIns="0" tIns="0" rIns="288000" bIns="0" anchor="ctr" anchorCtr="0">
              <a:noAutofit/>
            </a:bodyPr>
            <a:lstStyle/>
            <a:p>
              <a:pPr algn="r"/>
              <a:r>
                <a:rPr lang="zh-CN" altLang="en-US" sz="2400" b="1" dirty="0">
                  <a:solidFill>
                    <a:schemeClr val="accent1">
                      <a:lumMod val="100000"/>
                    </a:schemeClr>
                  </a:solidFill>
                </a:rPr>
                <a:t>人</a:t>
              </a:r>
              <a:r>
                <a:rPr lang="zh-CN" altLang="en-US" sz="2400" b="1" dirty="0" smtClean="0">
                  <a:solidFill>
                    <a:schemeClr val="accent1">
                      <a:lumMod val="100000"/>
                    </a:schemeClr>
                  </a:solidFill>
                </a:rPr>
                <a:t>脸检测</a:t>
              </a:r>
              <a:endParaRPr lang="zh-CN" altLang="en-US" sz="2400" b="1" dirty="0">
                <a:solidFill>
                  <a:schemeClr val="accent1">
                    <a:lumMod val="100000"/>
                  </a:schemeClr>
                </a:solidFill>
              </a:endParaRPr>
            </a:p>
          </p:txBody>
        </p:sp>
      </p:grpSp>
      <p:sp>
        <p:nvSpPr>
          <p:cNvPr id="14" name="TextBox 42">
            <a:extLst>
              <a:ext uri="{FF2B5EF4-FFF2-40B4-BE49-F238E27FC236}">
                <a16:creationId xmlns:a16="http://schemas.microsoft.com/office/drawing/2014/main" id="{CC1E0FE2-9E4A-4DB2-A72C-CCD3B4EDF452}"/>
              </a:ext>
            </a:extLst>
          </p:cNvPr>
          <p:cNvSpPr txBox="1"/>
          <p:nvPr/>
        </p:nvSpPr>
        <p:spPr>
          <a:xfrm>
            <a:off x="8722477" y="272288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cap="flat" cmpd="sng" algn="ctr">
                <a:solidFill>
                  <a:schemeClr val="accent4">
                    <a:lumMod val="100000"/>
                  </a:schemeClr>
                </a:solidFill>
                <a:prstDash val="solid"/>
                <a:round/>
                <a:headEnd type="none" w="med" len="med"/>
                <a:tailEnd type="none" w="med" len="med"/>
              </a14:hiddenLine>
            </a:ext>
          </a:extLst>
        </p:spPr>
        <p:txBody>
          <a:bodyPr wrap="none" lIns="0" tIns="0" rIns="288000" bIns="0" anchor="ctr" anchorCtr="0">
            <a:noAutofit/>
          </a:bodyPr>
          <a:lstStyle/>
          <a:p>
            <a:pPr lvl="0" defTabSz="914378">
              <a:spcBef>
                <a:spcPct val="0"/>
              </a:spcBef>
              <a:defRPr/>
            </a:pPr>
            <a:r>
              <a:rPr lang="zh-CN" altLang="en-US" sz="2400" b="1" dirty="0">
                <a:solidFill>
                  <a:schemeClr val="accent3"/>
                </a:solidFill>
                <a:latin typeface="+mn-ea"/>
              </a:rPr>
              <a:t>人</a:t>
            </a:r>
            <a:r>
              <a:rPr lang="zh-CN" altLang="en-US" sz="2400" b="1" dirty="0" smtClean="0">
                <a:solidFill>
                  <a:schemeClr val="accent3"/>
                </a:solidFill>
                <a:latin typeface="+mn-ea"/>
              </a:rPr>
              <a:t>脸</a:t>
            </a:r>
            <a:r>
              <a:rPr lang="en-US" altLang="zh-CN" sz="2400" b="1" dirty="0" smtClean="0">
                <a:solidFill>
                  <a:schemeClr val="accent3"/>
                </a:solidFill>
                <a:latin typeface="+mn-ea"/>
              </a:rPr>
              <a:t>En</a:t>
            </a:r>
            <a:r>
              <a:rPr lang="en-US" altLang="zh-CN" sz="2400" b="1" dirty="0" smtClean="0">
                <a:solidFill>
                  <a:schemeClr val="accent3"/>
                </a:solidFill>
                <a:latin typeface="+mn-ea"/>
              </a:rPr>
              <a:t>coder/</a:t>
            </a:r>
            <a:r>
              <a:rPr lang="en-US" altLang="zh-CN" sz="2400" b="1" dirty="0" smtClean="0">
                <a:solidFill>
                  <a:schemeClr val="accent3"/>
                </a:solidFill>
                <a:latin typeface="+mn-ea"/>
              </a:rPr>
              <a:t>De</a:t>
            </a:r>
            <a:r>
              <a:rPr lang="en-US" altLang="zh-CN" sz="2400" b="1" dirty="0" smtClean="0">
                <a:solidFill>
                  <a:schemeClr val="accent3"/>
                </a:solidFill>
                <a:latin typeface="+mn-ea"/>
              </a:rPr>
              <a:t>coder</a:t>
            </a:r>
            <a:endParaRPr lang="zh-CN" altLang="en-US" sz="2400" b="1" dirty="0">
              <a:solidFill>
                <a:schemeClr val="accent3"/>
              </a:solidFill>
              <a:latin typeface="+mn-ea"/>
            </a:endParaRPr>
          </a:p>
        </p:txBody>
      </p:sp>
      <p:pic>
        <p:nvPicPr>
          <p:cNvPr id="35" name="图片 34">
            <a:extLst>
              <a:ext uri="{FF2B5EF4-FFF2-40B4-BE49-F238E27FC236}">
                <a16:creationId xmlns:a16="http://schemas.microsoft.com/office/drawing/2014/main" id="{A7263B97-33B4-4F00-9036-65CE06E01FDD}"/>
              </a:ext>
            </a:extLst>
          </p:cNvPr>
          <p:cNvPicPr>
            <a:picLocks noChangeAspect="1"/>
          </p:cNvPicPr>
          <p:nvPr/>
        </p:nvPicPr>
        <p:blipFill>
          <a:blip r:embed="rId6"/>
          <a:srcRect l="35490" b="47335"/>
          <a:stretch>
            <a:fillRect/>
          </a:stretch>
        </p:blipFill>
        <p:spPr>
          <a:xfrm rot="10800000" flipH="1">
            <a:off x="0" y="0"/>
            <a:ext cx="1129890" cy="842443"/>
          </a:xfrm>
          <a:custGeom>
            <a:avLst/>
            <a:gdLst>
              <a:gd name="connsiteX0" fmla="*/ 0 w 6539008"/>
              <a:gd name="connsiteY0" fmla="*/ 0 h 4875469"/>
              <a:gd name="connsiteX1" fmla="*/ 6539008 w 6539008"/>
              <a:gd name="connsiteY1" fmla="*/ 0 h 4875469"/>
              <a:gd name="connsiteX2" fmla="*/ 6539008 w 6539008"/>
              <a:gd name="connsiteY2" fmla="*/ 4875469 h 4875469"/>
              <a:gd name="connsiteX3" fmla="*/ 0 w 6539008"/>
              <a:gd name="connsiteY3" fmla="*/ 4875469 h 4875469"/>
            </a:gdLst>
            <a:ahLst/>
            <a:cxnLst>
              <a:cxn ang="0">
                <a:pos x="connsiteX0" y="connsiteY0"/>
              </a:cxn>
              <a:cxn ang="0">
                <a:pos x="connsiteX1" y="connsiteY1"/>
              </a:cxn>
              <a:cxn ang="0">
                <a:pos x="connsiteX2" y="connsiteY2"/>
              </a:cxn>
              <a:cxn ang="0">
                <a:pos x="connsiteX3" y="connsiteY3"/>
              </a:cxn>
            </a:cxnLst>
            <a:rect l="l" t="t" r="r" b="b"/>
            <a:pathLst>
              <a:path w="6539008" h="4875469">
                <a:moveTo>
                  <a:pt x="0" y="0"/>
                </a:moveTo>
                <a:lnTo>
                  <a:pt x="6539008" y="0"/>
                </a:lnTo>
                <a:lnTo>
                  <a:pt x="6539008" y="4875469"/>
                </a:lnTo>
                <a:lnTo>
                  <a:pt x="0" y="4875469"/>
                </a:lnTo>
                <a:close/>
              </a:path>
            </a:pathLst>
          </a:custGeom>
        </p:spPr>
      </p:pic>
      <p:sp>
        <p:nvSpPr>
          <p:cNvPr id="36" name="Oval 16">
            <a:extLst>
              <a:ext uri="{FF2B5EF4-FFF2-40B4-BE49-F238E27FC236}">
                <a16:creationId xmlns:a16="http://schemas.microsoft.com/office/drawing/2014/main" id="{C1110484-31B5-4675-8DB8-5873A5FC6A8F}"/>
              </a:ext>
            </a:extLst>
          </p:cNvPr>
          <p:cNvSpPr/>
          <p:nvPr/>
        </p:nvSpPr>
        <p:spPr>
          <a:xfrm>
            <a:off x="8173216" y="2702634"/>
            <a:ext cx="311654" cy="3116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7" name="TextBox 39">
            <a:extLst>
              <a:ext uri="{FF2B5EF4-FFF2-40B4-BE49-F238E27FC236}">
                <a16:creationId xmlns:a16="http://schemas.microsoft.com/office/drawing/2014/main" id="{B1634032-8256-4E77-A7F0-4D7ADFAC57C2}"/>
              </a:ext>
            </a:extLst>
          </p:cNvPr>
          <p:cNvSpPr txBox="1"/>
          <p:nvPr/>
        </p:nvSpPr>
        <p:spPr>
          <a:xfrm>
            <a:off x="1499842" y="3910537"/>
            <a:ext cx="2262955" cy="291403"/>
          </a:xfrm>
          <a:prstGeom prst="rect">
            <a:avLst/>
          </a:prstGeom>
          <a:noFill/>
        </p:spPr>
        <p:txBody>
          <a:bodyPr wrap="none" lIns="0" tIns="0" rIns="288000" bIns="0" anchor="ctr" anchorCtr="0">
            <a:noAutofit/>
          </a:bodyPr>
          <a:lstStyle/>
          <a:p>
            <a:pPr algn="r"/>
            <a:r>
              <a:rPr lang="zh-CN" altLang="en-US" sz="2400" b="1" dirty="0">
                <a:solidFill>
                  <a:schemeClr val="accent1">
                    <a:lumMod val="100000"/>
                  </a:schemeClr>
                </a:solidFill>
              </a:rPr>
              <a:t>人</a:t>
            </a:r>
            <a:r>
              <a:rPr lang="zh-CN" altLang="en-US" sz="2400" b="1" dirty="0" smtClean="0">
                <a:solidFill>
                  <a:schemeClr val="accent1">
                    <a:lumMod val="100000"/>
                  </a:schemeClr>
                </a:solidFill>
              </a:rPr>
              <a:t>脸校准</a:t>
            </a:r>
            <a:endParaRPr lang="zh-CN" altLang="en-US" sz="2400" b="1" dirty="0">
              <a:solidFill>
                <a:schemeClr val="accent1">
                  <a:lumMod val="100000"/>
                </a:schemeClr>
              </a:solidFill>
            </a:endParaRPr>
          </a:p>
        </p:txBody>
      </p:sp>
      <p:sp>
        <p:nvSpPr>
          <p:cNvPr id="38" name="TextBox 39">
            <a:extLst>
              <a:ext uri="{FF2B5EF4-FFF2-40B4-BE49-F238E27FC236}">
                <a16:creationId xmlns:a16="http://schemas.microsoft.com/office/drawing/2014/main" id="{B1634032-8256-4E77-A7F0-4D7ADFAC57C2}"/>
              </a:ext>
            </a:extLst>
          </p:cNvPr>
          <p:cNvSpPr txBox="1"/>
          <p:nvPr/>
        </p:nvSpPr>
        <p:spPr>
          <a:xfrm>
            <a:off x="9735151" y="4912992"/>
            <a:ext cx="2262955" cy="291403"/>
          </a:xfrm>
          <a:prstGeom prst="rect">
            <a:avLst/>
          </a:prstGeom>
          <a:noFill/>
        </p:spPr>
        <p:txBody>
          <a:bodyPr wrap="none" lIns="0" tIns="0" rIns="288000" bIns="0" anchor="ctr" anchorCtr="0">
            <a:noAutofit/>
          </a:bodyPr>
          <a:lstStyle/>
          <a:p>
            <a:pPr algn="r"/>
            <a:r>
              <a:rPr lang="zh-CN" altLang="en-US" sz="2400" b="1" dirty="0" smtClean="0">
                <a:solidFill>
                  <a:schemeClr val="accent1">
                    <a:lumMod val="100000"/>
                  </a:schemeClr>
                </a:solidFill>
              </a:rPr>
              <a:t>视频与图像的互相转换</a:t>
            </a:r>
            <a:endParaRPr lang="zh-CN" altLang="en-US" sz="2400" b="1" dirty="0">
              <a:solidFill>
                <a:schemeClr val="accent1">
                  <a:lumMod val="100000"/>
                </a:schemeClr>
              </a:solidFill>
            </a:endParaRPr>
          </a:p>
        </p:txBody>
      </p:sp>
      <p:sp>
        <p:nvSpPr>
          <p:cNvPr id="39" name="Oval 16">
            <a:extLst>
              <a:ext uri="{FF2B5EF4-FFF2-40B4-BE49-F238E27FC236}">
                <a16:creationId xmlns:a16="http://schemas.microsoft.com/office/drawing/2014/main" id="{C1110484-31B5-4675-8DB8-5873A5FC6A8F}"/>
              </a:ext>
            </a:extLst>
          </p:cNvPr>
          <p:cNvSpPr/>
          <p:nvPr/>
        </p:nvSpPr>
        <p:spPr>
          <a:xfrm>
            <a:off x="3883643" y="3890286"/>
            <a:ext cx="311654" cy="3116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Tree>
    <p:extLst>
      <p:ext uri="{BB962C8B-B14F-4D97-AF65-F5344CB8AC3E}">
        <p14:creationId xmlns:p14="http://schemas.microsoft.com/office/powerpoint/2010/main" val="271479304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transform.rotation_z</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par>
                          <p:cTn id="11" fill="hold">
                            <p:stCondLst>
                              <p:cond delay="500"/>
                            </p:stCondLst>
                            <p:childTnLst>
                              <p:par>
                                <p:cTn id="12" presetID="49" presetClass="entr" presetSubtype="0" decel="10000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 calcmode="lin" valueType="num">
                                      <p:cBhvr>
                                        <p:cTn id="16" dur="500" fill="hold"/>
                                        <p:tgtEl>
                                          <p:spTgt spid="4"/>
                                        </p:tgtEl>
                                        <p:attrNameLst>
                                          <p:attrName>transform.rotation_z</p:attrName>
                                        </p:attrNameLst>
                                      </p:cBhvr>
                                      <p:tavLst>
                                        <p:tav tm="0">
                                          <p:val>
                                            <p:fltVal val="360"/>
                                          </p:val>
                                        </p:tav>
                                        <p:tav tm="100000">
                                          <p:val>
                                            <p:fltVal val="0"/>
                                          </p:val>
                                        </p:tav>
                                      </p:tavLst>
                                    </p:anim>
                                    <p:animEffect transition="in" filter="fade">
                                      <p:cBhvr>
                                        <p:cTn id="17" dur="500"/>
                                        <p:tgtEl>
                                          <p:spTgt spid="4"/>
                                        </p:tgtEl>
                                      </p:cBhvr>
                                    </p:animEffect>
                                  </p:childTnLst>
                                </p:cTn>
                              </p:par>
                            </p:childTnLst>
                          </p:cTn>
                        </p:par>
                        <p:par>
                          <p:cTn id="18" fill="hold">
                            <p:stCondLst>
                              <p:cond delay="1000"/>
                            </p:stCondLst>
                            <p:childTnLst>
                              <p:par>
                                <p:cTn id="19" presetID="17" presetClass="entr" presetSubtype="2"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ppt_x</p:attrName>
                                        </p:attrNameLst>
                                      </p:cBhvr>
                                      <p:tavLst>
                                        <p:tav tm="0">
                                          <p:val>
                                            <p:strVal val="#ppt_x+#ppt_w/2"/>
                                          </p:val>
                                        </p:tav>
                                        <p:tav tm="100000">
                                          <p:val>
                                            <p:strVal val="#ppt_x"/>
                                          </p:val>
                                        </p:tav>
                                      </p:tavLst>
                                    </p:anim>
                                    <p:anim calcmode="lin" valueType="num">
                                      <p:cBhvr>
                                        <p:cTn id="22" dur="500" fill="hold"/>
                                        <p:tgtEl>
                                          <p:spTgt spid="2"/>
                                        </p:tgtEl>
                                        <p:attrNameLst>
                                          <p:attrName>ppt_y</p:attrName>
                                        </p:attrNameLst>
                                      </p:cBhvr>
                                      <p:tavLst>
                                        <p:tav tm="0">
                                          <p:val>
                                            <p:strVal val="#ppt_y"/>
                                          </p:val>
                                        </p:tav>
                                        <p:tav tm="100000">
                                          <p:val>
                                            <p:strVal val="#ppt_y"/>
                                          </p:val>
                                        </p:tav>
                                      </p:tavLst>
                                    </p:anim>
                                    <p:anim calcmode="lin" valueType="num">
                                      <p:cBhvr>
                                        <p:cTn id="23" dur="500" fill="hold"/>
                                        <p:tgtEl>
                                          <p:spTgt spid="2"/>
                                        </p:tgtEl>
                                        <p:attrNameLst>
                                          <p:attrName>ppt_w</p:attrName>
                                        </p:attrNameLst>
                                      </p:cBhvr>
                                      <p:tavLst>
                                        <p:tav tm="0">
                                          <p:val>
                                            <p:fltVal val="0"/>
                                          </p:val>
                                        </p:tav>
                                        <p:tav tm="100000">
                                          <p:val>
                                            <p:strVal val="#ppt_w"/>
                                          </p:val>
                                        </p:tav>
                                      </p:tavLst>
                                    </p:anim>
                                    <p:anim calcmode="lin" valueType="num">
                                      <p:cBhvr>
                                        <p:cTn id="24"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a:extLst>
              <a:ext uri="{FF2B5EF4-FFF2-40B4-BE49-F238E27FC236}">
                <a16:creationId xmlns:a16="http://schemas.microsoft.com/office/drawing/2014/main" id="{A7263B97-33B4-4F00-9036-65CE06E01FDD}"/>
              </a:ext>
            </a:extLst>
          </p:cNvPr>
          <p:cNvPicPr>
            <a:picLocks noChangeAspect="1"/>
          </p:cNvPicPr>
          <p:nvPr/>
        </p:nvPicPr>
        <p:blipFill>
          <a:blip r:embed="rId3"/>
          <a:srcRect l="35490" b="47335"/>
          <a:stretch>
            <a:fillRect/>
          </a:stretch>
        </p:blipFill>
        <p:spPr>
          <a:xfrm rot="10800000" flipH="1">
            <a:off x="0" y="0"/>
            <a:ext cx="1129890" cy="842443"/>
          </a:xfrm>
          <a:custGeom>
            <a:avLst/>
            <a:gdLst>
              <a:gd name="connsiteX0" fmla="*/ 0 w 6539008"/>
              <a:gd name="connsiteY0" fmla="*/ 0 h 4875469"/>
              <a:gd name="connsiteX1" fmla="*/ 6539008 w 6539008"/>
              <a:gd name="connsiteY1" fmla="*/ 0 h 4875469"/>
              <a:gd name="connsiteX2" fmla="*/ 6539008 w 6539008"/>
              <a:gd name="connsiteY2" fmla="*/ 4875469 h 4875469"/>
              <a:gd name="connsiteX3" fmla="*/ 0 w 6539008"/>
              <a:gd name="connsiteY3" fmla="*/ 4875469 h 4875469"/>
            </a:gdLst>
            <a:ahLst/>
            <a:cxnLst>
              <a:cxn ang="0">
                <a:pos x="connsiteX0" y="connsiteY0"/>
              </a:cxn>
              <a:cxn ang="0">
                <a:pos x="connsiteX1" y="connsiteY1"/>
              </a:cxn>
              <a:cxn ang="0">
                <a:pos x="connsiteX2" y="connsiteY2"/>
              </a:cxn>
              <a:cxn ang="0">
                <a:pos x="connsiteX3" y="connsiteY3"/>
              </a:cxn>
            </a:cxnLst>
            <a:rect l="l" t="t" r="r" b="b"/>
            <a:pathLst>
              <a:path w="6539008" h="4875469">
                <a:moveTo>
                  <a:pt x="0" y="0"/>
                </a:moveTo>
                <a:lnTo>
                  <a:pt x="6539008" y="0"/>
                </a:lnTo>
                <a:lnTo>
                  <a:pt x="6539008" y="4875469"/>
                </a:lnTo>
                <a:lnTo>
                  <a:pt x="0" y="4875469"/>
                </a:lnTo>
                <a:close/>
              </a:path>
            </a:pathLst>
          </a:custGeom>
        </p:spPr>
      </p:pic>
      <p:sp>
        <p:nvSpPr>
          <p:cNvPr id="2" name="文本框 1"/>
          <p:cNvSpPr txBox="1"/>
          <p:nvPr/>
        </p:nvSpPr>
        <p:spPr>
          <a:xfrm>
            <a:off x="1863969" y="1732565"/>
            <a:ext cx="9706707" cy="3416320"/>
          </a:xfrm>
          <a:prstGeom prst="rect">
            <a:avLst/>
          </a:prstGeom>
          <a:noFill/>
        </p:spPr>
        <p:txBody>
          <a:bodyPr wrap="square" rtlCol="0" anchor="ctr" anchorCtr="0">
            <a:spAutoFit/>
          </a:bodyPr>
          <a:lstStyle/>
          <a:p>
            <a:pPr algn="l"/>
            <a:r>
              <a:rPr lang="zh-CN" altLang="en-US" sz="2400" dirty="0" smtClean="0">
                <a:latin typeface="+mn-ea"/>
              </a:rPr>
              <a:t>人脸识别任务主要分为四大板块：</a:t>
            </a:r>
            <a:endParaRPr lang="en-US" altLang="zh-CN" sz="2400" dirty="0" smtClean="0">
              <a:latin typeface="+mn-ea"/>
            </a:endParaRPr>
          </a:p>
          <a:p>
            <a:pPr marL="342900" indent="-342900" algn="l">
              <a:buFont typeface="Wingdings" panose="05000000000000000000" pitchFamily="2" charset="2"/>
              <a:buChar char="l"/>
            </a:pPr>
            <a:r>
              <a:rPr lang="en-US" altLang="zh-CN" sz="2400" dirty="0" smtClean="0">
                <a:latin typeface="+mn-ea"/>
              </a:rPr>
              <a:t>Detection-</a:t>
            </a:r>
            <a:r>
              <a:rPr lang="zh-CN" altLang="en-US" sz="2400" dirty="0" smtClean="0">
                <a:latin typeface="+mn-ea"/>
              </a:rPr>
              <a:t>识别出人脸位置</a:t>
            </a:r>
            <a:endParaRPr lang="en-US" altLang="zh-CN" sz="2400" dirty="0" smtClean="0">
              <a:latin typeface="+mn-ea"/>
            </a:endParaRPr>
          </a:p>
          <a:p>
            <a:pPr marL="342900" indent="-342900" algn="l">
              <a:buFont typeface="Wingdings" panose="05000000000000000000" pitchFamily="2" charset="2"/>
              <a:buChar char="l"/>
            </a:pPr>
            <a:r>
              <a:rPr lang="en-US" altLang="zh-CN" sz="2400" dirty="0" smtClean="0">
                <a:latin typeface="+mn-ea"/>
              </a:rPr>
              <a:t>Alignment-</a:t>
            </a:r>
            <a:r>
              <a:rPr lang="zh-CN" altLang="en-US" sz="2400" dirty="0" smtClean="0">
                <a:latin typeface="+mn-ea"/>
              </a:rPr>
              <a:t>人脸上的特征点定位</a:t>
            </a:r>
            <a:endParaRPr lang="en-US" altLang="zh-CN" sz="2400" dirty="0" smtClean="0">
              <a:latin typeface="+mn-ea"/>
            </a:endParaRPr>
          </a:p>
          <a:p>
            <a:pPr marL="342900" indent="-342900" algn="l">
              <a:buFont typeface="Wingdings" panose="05000000000000000000" pitchFamily="2" charset="2"/>
              <a:buChar char="l"/>
            </a:pPr>
            <a:r>
              <a:rPr lang="en-US" altLang="zh-CN" sz="2400" dirty="0" smtClean="0">
                <a:latin typeface="+mn-ea"/>
              </a:rPr>
              <a:t>Verification-</a:t>
            </a:r>
            <a:r>
              <a:rPr lang="zh-CN" altLang="en-US" sz="2400" dirty="0" smtClean="0">
                <a:latin typeface="+mn-ea"/>
              </a:rPr>
              <a:t>人脸校验</a:t>
            </a:r>
            <a:endParaRPr lang="en-US" altLang="zh-CN" sz="2400" dirty="0" smtClean="0">
              <a:latin typeface="+mn-ea"/>
            </a:endParaRPr>
          </a:p>
          <a:p>
            <a:pPr marL="342900" indent="-342900" algn="l">
              <a:buFont typeface="Wingdings" panose="05000000000000000000" pitchFamily="2" charset="2"/>
              <a:buChar char="l"/>
            </a:pPr>
            <a:r>
              <a:rPr lang="en-US" altLang="zh-CN" sz="2400" dirty="0" smtClean="0">
                <a:latin typeface="+mn-ea"/>
              </a:rPr>
              <a:t>Identification</a:t>
            </a:r>
            <a:r>
              <a:rPr lang="zh-CN" altLang="en-US" sz="2400" dirty="0" smtClean="0">
                <a:latin typeface="+mn-ea"/>
              </a:rPr>
              <a:t>（</a:t>
            </a:r>
            <a:r>
              <a:rPr lang="en-US" altLang="zh-CN" sz="2400" dirty="0" err="1" smtClean="0">
                <a:latin typeface="+mn-ea"/>
              </a:rPr>
              <a:t>Recognization</a:t>
            </a:r>
            <a:r>
              <a:rPr lang="zh-CN" altLang="en-US" sz="2400" dirty="0" smtClean="0">
                <a:latin typeface="+mn-ea"/>
              </a:rPr>
              <a:t>）</a:t>
            </a:r>
            <a:r>
              <a:rPr lang="en-US" altLang="zh-CN" sz="2400" dirty="0" smtClean="0">
                <a:latin typeface="+mn-ea"/>
              </a:rPr>
              <a:t>-</a:t>
            </a:r>
            <a:r>
              <a:rPr lang="zh-CN" altLang="en-US" sz="2400" dirty="0" smtClean="0">
                <a:latin typeface="+mn-ea"/>
              </a:rPr>
              <a:t>人脸识别</a:t>
            </a:r>
            <a:endParaRPr lang="en-US" altLang="zh-CN" sz="2400" dirty="0" smtClean="0">
              <a:latin typeface="+mn-ea"/>
            </a:endParaRPr>
          </a:p>
          <a:p>
            <a:endParaRPr lang="en-US" altLang="zh-CN" sz="2400" dirty="0">
              <a:latin typeface="+mn-ea"/>
            </a:endParaRPr>
          </a:p>
          <a:p>
            <a:r>
              <a:rPr lang="zh-CN" altLang="en-US" sz="2400" dirty="0" smtClean="0">
                <a:latin typeface="+mn-ea"/>
              </a:rPr>
              <a:t>此次只用</a:t>
            </a:r>
            <a:r>
              <a:rPr lang="zh-CN" altLang="en-US" sz="2400" dirty="0">
                <a:latin typeface="+mn-ea"/>
              </a:rPr>
              <a:t>到前两个板块</a:t>
            </a:r>
            <a:r>
              <a:rPr lang="en-US" altLang="zh-CN" sz="2400" dirty="0">
                <a:latin typeface="+mn-ea"/>
              </a:rPr>
              <a:t>Detection</a:t>
            </a:r>
            <a:r>
              <a:rPr lang="zh-CN" altLang="en-US" sz="2400" dirty="0">
                <a:latin typeface="+mn-ea"/>
              </a:rPr>
              <a:t>和</a:t>
            </a:r>
            <a:r>
              <a:rPr lang="en-US" altLang="zh-CN" sz="2400" dirty="0">
                <a:latin typeface="+mn-ea"/>
              </a:rPr>
              <a:t>Alignment</a:t>
            </a:r>
            <a:r>
              <a:rPr lang="zh-CN" altLang="en-US" sz="2400" dirty="0">
                <a:latin typeface="+mn-ea"/>
              </a:rPr>
              <a:t>：</a:t>
            </a:r>
          </a:p>
          <a:p>
            <a:pPr marL="342900" indent="-342900">
              <a:buFont typeface="Wingdings" panose="05000000000000000000" pitchFamily="2" charset="2"/>
              <a:buChar char="l"/>
            </a:pPr>
            <a:r>
              <a:rPr lang="en-US" altLang="zh-CN" sz="2400" dirty="0">
                <a:latin typeface="+mn-ea"/>
              </a:rPr>
              <a:t>Detection - </a:t>
            </a:r>
            <a:r>
              <a:rPr lang="zh-CN" altLang="en-US" sz="2400" dirty="0">
                <a:latin typeface="+mn-ea"/>
              </a:rPr>
              <a:t>用于找到视频中被换脸人的脸的位置</a:t>
            </a:r>
          </a:p>
          <a:p>
            <a:pPr marL="342900" indent="-342900">
              <a:buFont typeface="Wingdings" panose="05000000000000000000" pitchFamily="2" charset="2"/>
              <a:buChar char="l"/>
            </a:pPr>
            <a:r>
              <a:rPr lang="en-US" altLang="zh-CN" sz="2400" dirty="0">
                <a:latin typeface="+mn-ea"/>
              </a:rPr>
              <a:t>Alignment - </a:t>
            </a:r>
            <a:r>
              <a:rPr lang="zh-CN" altLang="en-US" sz="2400" dirty="0">
                <a:latin typeface="+mn-ea"/>
              </a:rPr>
              <a:t>用于解决</a:t>
            </a:r>
            <a:r>
              <a:rPr lang="en-US" altLang="zh-CN" sz="2400" dirty="0">
                <a:latin typeface="+mn-ea"/>
              </a:rPr>
              <a:t>B</a:t>
            </a:r>
            <a:r>
              <a:rPr lang="zh-CN" altLang="en-US" sz="2400" dirty="0">
                <a:latin typeface="+mn-ea"/>
              </a:rPr>
              <a:t>脸和</a:t>
            </a:r>
            <a:r>
              <a:rPr lang="en-US" altLang="zh-CN" sz="2400" dirty="0">
                <a:latin typeface="+mn-ea"/>
              </a:rPr>
              <a:t>A</a:t>
            </a:r>
            <a:r>
              <a:rPr lang="zh-CN" altLang="en-US" sz="2400" dirty="0">
                <a:latin typeface="+mn-ea"/>
              </a:rPr>
              <a:t>脸的表情同步，判断正脸侧脸等</a:t>
            </a:r>
            <a:r>
              <a:rPr lang="zh-CN" altLang="en-US" sz="2400" dirty="0" smtClean="0">
                <a:latin typeface="+mn-ea"/>
              </a:rPr>
              <a:t>问题</a:t>
            </a:r>
            <a:endParaRPr lang="zh-CN" altLang="en-US" sz="2400" dirty="0">
              <a:latin typeface="+mn-ea"/>
            </a:endParaRPr>
          </a:p>
        </p:txBody>
      </p:sp>
    </p:spTree>
    <p:extLst>
      <p:ext uri="{BB962C8B-B14F-4D97-AF65-F5344CB8AC3E}">
        <p14:creationId xmlns:p14="http://schemas.microsoft.com/office/powerpoint/2010/main" val="294041810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a:extLst>
              <a:ext uri="{FF2B5EF4-FFF2-40B4-BE49-F238E27FC236}">
                <a16:creationId xmlns:a16="http://schemas.microsoft.com/office/drawing/2014/main" id="{A7263B97-33B4-4F00-9036-65CE06E01FDD}"/>
              </a:ext>
            </a:extLst>
          </p:cNvPr>
          <p:cNvPicPr>
            <a:picLocks noChangeAspect="1"/>
          </p:cNvPicPr>
          <p:nvPr/>
        </p:nvPicPr>
        <p:blipFill>
          <a:blip r:embed="rId2"/>
          <a:srcRect l="35490" b="47335"/>
          <a:stretch>
            <a:fillRect/>
          </a:stretch>
        </p:blipFill>
        <p:spPr>
          <a:xfrm rot="10800000" flipH="1">
            <a:off x="0" y="0"/>
            <a:ext cx="1129890" cy="842443"/>
          </a:xfrm>
          <a:custGeom>
            <a:avLst/>
            <a:gdLst>
              <a:gd name="connsiteX0" fmla="*/ 0 w 6539008"/>
              <a:gd name="connsiteY0" fmla="*/ 0 h 4875469"/>
              <a:gd name="connsiteX1" fmla="*/ 6539008 w 6539008"/>
              <a:gd name="connsiteY1" fmla="*/ 0 h 4875469"/>
              <a:gd name="connsiteX2" fmla="*/ 6539008 w 6539008"/>
              <a:gd name="connsiteY2" fmla="*/ 4875469 h 4875469"/>
              <a:gd name="connsiteX3" fmla="*/ 0 w 6539008"/>
              <a:gd name="connsiteY3" fmla="*/ 4875469 h 4875469"/>
            </a:gdLst>
            <a:ahLst/>
            <a:cxnLst>
              <a:cxn ang="0">
                <a:pos x="connsiteX0" y="connsiteY0"/>
              </a:cxn>
              <a:cxn ang="0">
                <a:pos x="connsiteX1" y="connsiteY1"/>
              </a:cxn>
              <a:cxn ang="0">
                <a:pos x="connsiteX2" y="connsiteY2"/>
              </a:cxn>
              <a:cxn ang="0">
                <a:pos x="connsiteX3" y="connsiteY3"/>
              </a:cxn>
            </a:cxnLst>
            <a:rect l="l" t="t" r="r" b="b"/>
            <a:pathLst>
              <a:path w="6539008" h="4875469">
                <a:moveTo>
                  <a:pt x="0" y="0"/>
                </a:moveTo>
                <a:lnTo>
                  <a:pt x="6539008" y="0"/>
                </a:lnTo>
                <a:lnTo>
                  <a:pt x="6539008" y="4875469"/>
                </a:lnTo>
                <a:lnTo>
                  <a:pt x="0" y="4875469"/>
                </a:lnTo>
                <a:close/>
              </a:path>
            </a:pathLst>
          </a:cu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9477" y="963975"/>
            <a:ext cx="8382000" cy="3981450"/>
          </a:xfrm>
          <a:prstGeom prst="rect">
            <a:avLst/>
          </a:prstGeom>
        </p:spPr>
      </p:pic>
      <p:sp>
        <p:nvSpPr>
          <p:cNvPr id="4" name="文本框 3"/>
          <p:cNvSpPr txBox="1"/>
          <p:nvPr/>
        </p:nvSpPr>
        <p:spPr>
          <a:xfrm>
            <a:off x="1969477" y="5352981"/>
            <a:ext cx="8382000" cy="1015663"/>
          </a:xfrm>
          <a:prstGeom prst="rect">
            <a:avLst/>
          </a:prstGeom>
          <a:noFill/>
        </p:spPr>
        <p:txBody>
          <a:bodyPr wrap="square" rtlCol="0" anchor="ctr" anchorCtr="0">
            <a:spAutoFit/>
          </a:bodyPr>
          <a:lstStyle/>
          <a:p>
            <a:pPr marL="285750" indent="-285750">
              <a:buFont typeface="Wingdings" panose="05000000000000000000" pitchFamily="2" charset="2"/>
              <a:buChar char="l"/>
            </a:pPr>
            <a:r>
              <a:rPr lang="zh-CN" altLang="en-US" sz="2000" dirty="0"/>
              <a:t>五个步骤：视频转图片、人脸检测和校准、</a:t>
            </a:r>
            <a:r>
              <a:rPr lang="en-US" altLang="zh-CN" sz="2000" dirty="0"/>
              <a:t>Encoder/Decoder</a:t>
            </a:r>
            <a:r>
              <a:rPr lang="zh-CN" altLang="en-US" sz="2000" dirty="0"/>
              <a:t>训练、人脸转换、图片转视频</a:t>
            </a:r>
          </a:p>
          <a:p>
            <a:pPr marL="285750" indent="-285750">
              <a:buFont typeface="Wingdings" panose="05000000000000000000" pitchFamily="2" charset="2"/>
              <a:buChar char="l"/>
            </a:pPr>
            <a:r>
              <a:rPr lang="zh-CN" altLang="en-US" sz="2000" dirty="0"/>
              <a:t>两个模型：人脸定位模型</a:t>
            </a:r>
            <a:r>
              <a:rPr lang="en-US" altLang="zh-CN" sz="2000" dirty="0"/>
              <a:t>+</a:t>
            </a:r>
            <a:r>
              <a:rPr lang="zh-CN" altLang="en-US" sz="2000" dirty="0"/>
              <a:t>人脸转换模型（训练</a:t>
            </a:r>
            <a:r>
              <a:rPr lang="en-US" altLang="zh-CN" sz="2000" dirty="0"/>
              <a:t>+</a:t>
            </a:r>
            <a:r>
              <a:rPr lang="zh-CN" altLang="en-US" sz="2000" dirty="0"/>
              <a:t>转换</a:t>
            </a:r>
            <a:r>
              <a:rPr lang="zh-CN" altLang="en-US" sz="2000" dirty="0" smtClean="0"/>
              <a:t>）</a:t>
            </a:r>
            <a:endParaRPr lang="zh-CN" altLang="en-US" sz="2000" dirty="0"/>
          </a:p>
        </p:txBody>
      </p:sp>
    </p:spTree>
    <p:extLst>
      <p:ext uri="{BB962C8B-B14F-4D97-AF65-F5344CB8AC3E}">
        <p14:creationId xmlns:p14="http://schemas.microsoft.com/office/powerpoint/2010/main" val="140633653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a:extLst>
              <a:ext uri="{FF2B5EF4-FFF2-40B4-BE49-F238E27FC236}">
                <a16:creationId xmlns:a16="http://schemas.microsoft.com/office/drawing/2014/main" id="{A7263B97-33B4-4F00-9036-65CE06E01FDD}"/>
              </a:ext>
            </a:extLst>
          </p:cNvPr>
          <p:cNvPicPr>
            <a:picLocks noChangeAspect="1"/>
          </p:cNvPicPr>
          <p:nvPr/>
        </p:nvPicPr>
        <p:blipFill>
          <a:blip r:embed="rId2"/>
          <a:srcRect l="35490" b="47335"/>
          <a:stretch>
            <a:fillRect/>
          </a:stretch>
        </p:blipFill>
        <p:spPr>
          <a:xfrm rot="10800000" flipH="1">
            <a:off x="0" y="0"/>
            <a:ext cx="1129890" cy="842443"/>
          </a:xfrm>
          <a:custGeom>
            <a:avLst/>
            <a:gdLst>
              <a:gd name="connsiteX0" fmla="*/ 0 w 6539008"/>
              <a:gd name="connsiteY0" fmla="*/ 0 h 4875469"/>
              <a:gd name="connsiteX1" fmla="*/ 6539008 w 6539008"/>
              <a:gd name="connsiteY1" fmla="*/ 0 h 4875469"/>
              <a:gd name="connsiteX2" fmla="*/ 6539008 w 6539008"/>
              <a:gd name="connsiteY2" fmla="*/ 4875469 h 4875469"/>
              <a:gd name="connsiteX3" fmla="*/ 0 w 6539008"/>
              <a:gd name="connsiteY3" fmla="*/ 4875469 h 4875469"/>
            </a:gdLst>
            <a:ahLst/>
            <a:cxnLst>
              <a:cxn ang="0">
                <a:pos x="connsiteX0" y="connsiteY0"/>
              </a:cxn>
              <a:cxn ang="0">
                <a:pos x="connsiteX1" y="connsiteY1"/>
              </a:cxn>
              <a:cxn ang="0">
                <a:pos x="connsiteX2" y="connsiteY2"/>
              </a:cxn>
              <a:cxn ang="0">
                <a:pos x="connsiteX3" y="connsiteY3"/>
              </a:cxn>
            </a:cxnLst>
            <a:rect l="l" t="t" r="r" b="b"/>
            <a:pathLst>
              <a:path w="6539008" h="4875469">
                <a:moveTo>
                  <a:pt x="0" y="0"/>
                </a:moveTo>
                <a:lnTo>
                  <a:pt x="6539008" y="0"/>
                </a:lnTo>
                <a:lnTo>
                  <a:pt x="6539008" y="4875469"/>
                </a:lnTo>
                <a:lnTo>
                  <a:pt x="0" y="4875469"/>
                </a:lnTo>
                <a:close/>
              </a:path>
            </a:pathLst>
          </a:custGeom>
        </p:spPr>
      </p:pic>
      <p:sp>
        <p:nvSpPr>
          <p:cNvPr id="3" name="文本框 2"/>
          <p:cNvSpPr txBox="1"/>
          <p:nvPr/>
        </p:nvSpPr>
        <p:spPr>
          <a:xfrm>
            <a:off x="1129890" y="1008055"/>
            <a:ext cx="10393894" cy="3724096"/>
          </a:xfrm>
          <a:prstGeom prst="rect">
            <a:avLst/>
          </a:prstGeom>
          <a:noFill/>
        </p:spPr>
        <p:txBody>
          <a:bodyPr wrap="square" rtlCol="0" anchor="ctr" anchorCtr="0">
            <a:spAutoFit/>
          </a:bodyPr>
          <a:lstStyle/>
          <a:p>
            <a:pPr marL="285750" indent="-285750">
              <a:buFont typeface="Wingdings" panose="05000000000000000000" pitchFamily="2" charset="2"/>
              <a:buChar char="l"/>
            </a:pPr>
            <a:r>
              <a:rPr lang="en-US" altLang="zh-CN" sz="2000" dirty="0" smtClean="0">
                <a:latin typeface="+mn-ea"/>
              </a:rPr>
              <a:t>First Step-</a:t>
            </a:r>
            <a:r>
              <a:rPr lang="zh-CN" altLang="en-US" sz="2000" dirty="0">
                <a:latin typeface="+mn-ea"/>
              </a:rPr>
              <a:t>使用</a:t>
            </a:r>
            <a:r>
              <a:rPr lang="en-US" altLang="zh-CN" sz="2000" dirty="0" err="1">
                <a:latin typeface="+mn-ea"/>
              </a:rPr>
              <a:t>FFmpeg</a:t>
            </a:r>
            <a:r>
              <a:rPr lang="zh-CN" altLang="en-US" sz="2000" dirty="0" smtClean="0">
                <a:latin typeface="+mn-ea"/>
              </a:rPr>
              <a:t>工具将视频转为图片</a:t>
            </a:r>
            <a:endParaRPr lang="zh-CN" altLang="en-US" sz="2000" dirty="0">
              <a:latin typeface="+mn-ea"/>
            </a:endParaRPr>
          </a:p>
          <a:p>
            <a:pPr marL="285750" indent="-285750">
              <a:buFont typeface="Wingdings" panose="05000000000000000000" pitchFamily="2" charset="2"/>
              <a:buChar char="l"/>
            </a:pPr>
            <a:r>
              <a:rPr lang="en-US" altLang="zh-CN" sz="2000" dirty="0" smtClean="0">
                <a:latin typeface="+mn-ea"/>
              </a:rPr>
              <a:t>Second </a:t>
            </a:r>
            <a:r>
              <a:rPr lang="en-US" altLang="zh-CN" sz="2000" dirty="0">
                <a:latin typeface="+mn-ea"/>
              </a:rPr>
              <a:t>Step – </a:t>
            </a:r>
            <a:r>
              <a:rPr lang="zh-CN" altLang="en-US" sz="2000" dirty="0">
                <a:latin typeface="+mn-ea"/>
              </a:rPr>
              <a:t>人脸检测和</a:t>
            </a:r>
            <a:r>
              <a:rPr lang="zh-CN" altLang="en-US" sz="2000" dirty="0" smtClean="0">
                <a:latin typeface="+mn-ea"/>
              </a:rPr>
              <a:t>校准</a:t>
            </a:r>
            <a:endParaRPr lang="en-US" altLang="zh-CN" sz="2000" dirty="0" smtClean="0">
              <a:latin typeface="+mn-ea"/>
            </a:endParaRPr>
          </a:p>
          <a:p>
            <a:r>
              <a:rPr lang="en-US" altLang="zh-CN" sz="2000" dirty="0" smtClean="0">
                <a:latin typeface="+mn-ea"/>
              </a:rPr>
              <a:t>    </a:t>
            </a:r>
            <a:r>
              <a:rPr lang="zh-CN" altLang="en-US" sz="2000" dirty="0" smtClean="0">
                <a:latin typeface="+mn-ea"/>
              </a:rPr>
              <a:t>人脸检测有两种方案</a:t>
            </a:r>
            <a:r>
              <a:rPr lang="en-US" altLang="zh-CN" sz="2000" dirty="0" smtClean="0">
                <a:latin typeface="+mn-ea"/>
              </a:rPr>
              <a:t>:</a:t>
            </a:r>
          </a:p>
          <a:p>
            <a:pPr marL="742950" lvl="1" indent="-285750">
              <a:buFont typeface="Arial" panose="020B0604020202020204" pitchFamily="34" charset="0"/>
              <a:buChar char="•"/>
            </a:pPr>
            <a:r>
              <a:rPr lang="zh-CN" altLang="en-US" sz="2000" dirty="0" smtClean="0">
                <a:latin typeface="+mn-ea"/>
              </a:rPr>
              <a:t>基于传统的</a:t>
            </a:r>
            <a:r>
              <a:rPr lang="en-US" altLang="zh-CN" sz="2000" dirty="0" smtClean="0">
                <a:latin typeface="+mn-ea"/>
              </a:rPr>
              <a:t>HOG</a:t>
            </a:r>
            <a:r>
              <a:rPr lang="zh-CN" altLang="en-US" sz="2000" dirty="0" smtClean="0">
                <a:latin typeface="+mn-ea"/>
              </a:rPr>
              <a:t>模型</a:t>
            </a:r>
            <a:endParaRPr lang="zh-CN" altLang="en-US" sz="2000" b="1" dirty="0" smtClean="0">
              <a:latin typeface="+mn-ea"/>
            </a:endParaRPr>
          </a:p>
          <a:p>
            <a:pPr lvl="1"/>
            <a:r>
              <a:rPr lang="zh-CN" altLang="en-US" sz="2000" dirty="0" smtClean="0">
                <a:latin typeface="+mn-ea"/>
              </a:rPr>
              <a:t>调用</a:t>
            </a:r>
            <a:r>
              <a:rPr lang="en-US" altLang="zh-CN" sz="2000" dirty="0" err="1" smtClean="0">
                <a:latin typeface="+mn-ea"/>
              </a:rPr>
              <a:t>dlib</a:t>
            </a:r>
            <a:r>
              <a:rPr lang="zh-CN" altLang="en-US" sz="2000" dirty="0">
                <a:latin typeface="+mn-ea"/>
              </a:rPr>
              <a:t>人脸</a:t>
            </a:r>
            <a:r>
              <a:rPr lang="zh-CN" altLang="en-US" sz="2000" dirty="0" smtClean="0">
                <a:latin typeface="+mn-ea"/>
              </a:rPr>
              <a:t>识别函数</a:t>
            </a:r>
            <a:r>
              <a:rPr lang="zh-CN" altLang="en-US" sz="2000" dirty="0">
                <a:latin typeface="+mn-ea"/>
              </a:rPr>
              <a:t>库中</a:t>
            </a:r>
            <a:r>
              <a:rPr lang="zh-CN" altLang="en-US" sz="2000" dirty="0" smtClean="0">
                <a:latin typeface="+mn-ea"/>
              </a:rPr>
              <a:t>的</a:t>
            </a:r>
            <a:r>
              <a:rPr lang="en-US" altLang="zh-CN" sz="2000" dirty="0" smtClean="0">
                <a:latin typeface="+mn-ea"/>
              </a:rPr>
              <a:t>HOG</a:t>
            </a:r>
            <a:r>
              <a:rPr lang="zh-CN" altLang="en-US" sz="2000" dirty="0" smtClean="0">
                <a:latin typeface="+mn-ea"/>
              </a:rPr>
              <a:t>模型做人脸</a:t>
            </a:r>
            <a:r>
              <a:rPr lang="zh-CN" altLang="en-US" sz="2000" dirty="0" smtClean="0">
                <a:latin typeface="+mn-ea"/>
              </a:rPr>
              <a:t>检测</a:t>
            </a:r>
            <a:endParaRPr lang="en-US" altLang="zh-CN" sz="2000" dirty="0" smtClean="0">
              <a:latin typeface="+mn-ea"/>
            </a:endParaRPr>
          </a:p>
          <a:p>
            <a:pPr marL="800100" lvl="1" indent="-342900">
              <a:buFont typeface="Arial" panose="020B0604020202020204" pitchFamily="34" charset="0"/>
              <a:buChar char="•"/>
            </a:pPr>
            <a:r>
              <a:rPr lang="zh-CN" altLang="en-US" sz="2000" dirty="0" smtClean="0">
                <a:latin typeface="+mn-ea"/>
              </a:rPr>
              <a:t>基于</a:t>
            </a:r>
            <a:r>
              <a:rPr lang="en-US" altLang="zh-CN" sz="2000" dirty="0" smtClean="0">
                <a:latin typeface="+mn-ea"/>
              </a:rPr>
              <a:t>CNN</a:t>
            </a:r>
            <a:r>
              <a:rPr lang="zh-CN" altLang="en-US" sz="2000" dirty="0" smtClean="0">
                <a:latin typeface="+mn-ea"/>
              </a:rPr>
              <a:t>模型</a:t>
            </a:r>
            <a:endParaRPr lang="en-US" altLang="zh-CN" sz="2000" dirty="0" smtClean="0">
              <a:latin typeface="+mn-ea"/>
            </a:endParaRPr>
          </a:p>
          <a:p>
            <a:pPr lvl="1"/>
            <a:r>
              <a:rPr lang="zh-CN" altLang="en-US" sz="2000" dirty="0" smtClean="0">
                <a:latin typeface="+mn-ea"/>
              </a:rPr>
              <a:t>将</a:t>
            </a:r>
            <a:r>
              <a:rPr lang="en-US" altLang="zh-CN" sz="2000" dirty="0" smtClean="0">
                <a:latin typeface="+mn-ea"/>
              </a:rPr>
              <a:t>first step </a:t>
            </a:r>
            <a:r>
              <a:rPr lang="zh-CN" altLang="en-US" sz="2000" dirty="0" smtClean="0">
                <a:latin typeface="+mn-ea"/>
              </a:rPr>
              <a:t>得到的连续帧序列图片作为输入，通过对输入的</a:t>
            </a:r>
            <a:r>
              <a:rPr lang="zh-CN" altLang="en-US" sz="2000" dirty="0" smtClean="0">
                <a:latin typeface="+mn-ea"/>
              </a:rPr>
              <a:t>处理</a:t>
            </a:r>
            <a:r>
              <a:rPr lang="zh-CN" altLang="en-US" sz="2000" dirty="0">
                <a:latin typeface="+mn-ea"/>
              </a:rPr>
              <a:t>将</a:t>
            </a:r>
            <a:r>
              <a:rPr lang="zh-CN" altLang="en-US" sz="2000" dirty="0" smtClean="0">
                <a:latin typeface="+mn-ea"/>
              </a:rPr>
              <a:t>每</a:t>
            </a:r>
            <a:r>
              <a:rPr lang="zh-CN" altLang="en-US" sz="2000" dirty="0" smtClean="0">
                <a:latin typeface="+mn-ea"/>
              </a:rPr>
              <a:t>一帧人脸位置的信息输出到</a:t>
            </a:r>
            <a:r>
              <a:rPr lang="en-US" altLang="zh-CN" sz="2000" dirty="0" err="1" smtClean="0">
                <a:latin typeface="+mn-ea"/>
              </a:rPr>
              <a:t>json</a:t>
            </a:r>
            <a:r>
              <a:rPr lang="zh-CN" altLang="en-US" sz="2000" dirty="0" smtClean="0">
                <a:latin typeface="+mn-ea"/>
              </a:rPr>
              <a:t>文件中，并且截取人脸位置的照片。</a:t>
            </a:r>
          </a:p>
          <a:p>
            <a:pPr lvl="1"/>
            <a:r>
              <a:rPr lang="zh-CN" altLang="en-US" sz="2000" dirty="0" smtClean="0">
                <a:latin typeface="+mn-ea"/>
              </a:rPr>
              <a:t>人脸特写照片：用于</a:t>
            </a:r>
            <a:r>
              <a:rPr lang="en-US" altLang="zh-CN" sz="2000" dirty="0" smtClean="0">
                <a:latin typeface="+mn-ea"/>
              </a:rPr>
              <a:t>third step </a:t>
            </a:r>
            <a:r>
              <a:rPr lang="zh-CN" altLang="en-US" sz="2000" dirty="0" smtClean="0">
                <a:latin typeface="+mn-ea"/>
              </a:rPr>
              <a:t>训练人脸转换</a:t>
            </a:r>
            <a:r>
              <a:rPr lang="en-US" altLang="zh-CN" sz="2000" dirty="0" smtClean="0">
                <a:latin typeface="+mn-ea"/>
              </a:rPr>
              <a:t>GAN</a:t>
            </a:r>
            <a:r>
              <a:rPr lang="zh-CN" altLang="en-US" sz="2000" dirty="0" smtClean="0">
                <a:latin typeface="+mn-ea"/>
              </a:rPr>
              <a:t>模型。</a:t>
            </a:r>
          </a:p>
          <a:p>
            <a:pPr lvl="1"/>
            <a:r>
              <a:rPr lang="en-US" altLang="zh-CN" sz="2000" dirty="0" err="1" smtClean="0">
                <a:latin typeface="+mn-ea"/>
              </a:rPr>
              <a:t>Json</a:t>
            </a:r>
            <a:r>
              <a:rPr lang="zh-CN" altLang="en-US" sz="2000" dirty="0" smtClean="0">
                <a:latin typeface="+mn-ea"/>
              </a:rPr>
              <a:t>文件：用于</a:t>
            </a:r>
            <a:r>
              <a:rPr lang="en-US" altLang="zh-CN" sz="2000" dirty="0" smtClean="0">
                <a:latin typeface="+mn-ea"/>
              </a:rPr>
              <a:t>fourth step </a:t>
            </a:r>
            <a:r>
              <a:rPr lang="zh-CN" altLang="en-US" sz="2000" dirty="0" smtClean="0">
                <a:latin typeface="+mn-ea"/>
              </a:rPr>
              <a:t>人脸转换，只对标记区域进行转换</a:t>
            </a:r>
            <a:r>
              <a:rPr lang="zh-CN" altLang="en-US" sz="2000" dirty="0" smtClean="0">
                <a:latin typeface="+mn-ea"/>
              </a:rPr>
              <a:t>，即只</a:t>
            </a:r>
            <a:r>
              <a:rPr lang="zh-CN" altLang="en-US" sz="2000" dirty="0" smtClean="0">
                <a:latin typeface="+mn-ea"/>
              </a:rPr>
              <a:t>换人脸。</a:t>
            </a:r>
          </a:p>
          <a:p>
            <a:endParaRPr lang="en-US" altLang="zh-CN" dirty="0" smtClean="0"/>
          </a:p>
          <a:p>
            <a:endParaRPr lang="zh-CN" altLang="en-US"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586" y="4267200"/>
            <a:ext cx="8913586" cy="2590800"/>
          </a:xfrm>
          <a:prstGeom prst="rect">
            <a:avLst/>
          </a:prstGeom>
        </p:spPr>
      </p:pic>
    </p:spTree>
    <p:extLst>
      <p:ext uri="{BB962C8B-B14F-4D97-AF65-F5344CB8AC3E}">
        <p14:creationId xmlns:p14="http://schemas.microsoft.com/office/powerpoint/2010/main" val="188411346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a:extLst>
              <a:ext uri="{FF2B5EF4-FFF2-40B4-BE49-F238E27FC236}">
                <a16:creationId xmlns:a16="http://schemas.microsoft.com/office/drawing/2014/main" id="{A7263B97-33B4-4F00-9036-65CE06E01FDD}"/>
              </a:ext>
            </a:extLst>
          </p:cNvPr>
          <p:cNvPicPr>
            <a:picLocks noChangeAspect="1"/>
          </p:cNvPicPr>
          <p:nvPr/>
        </p:nvPicPr>
        <p:blipFill>
          <a:blip r:embed="rId2"/>
          <a:srcRect l="35490" b="47335"/>
          <a:stretch>
            <a:fillRect/>
          </a:stretch>
        </p:blipFill>
        <p:spPr>
          <a:xfrm rot="10800000" flipH="1">
            <a:off x="0" y="0"/>
            <a:ext cx="1129890" cy="842443"/>
          </a:xfrm>
          <a:custGeom>
            <a:avLst/>
            <a:gdLst>
              <a:gd name="connsiteX0" fmla="*/ 0 w 6539008"/>
              <a:gd name="connsiteY0" fmla="*/ 0 h 4875469"/>
              <a:gd name="connsiteX1" fmla="*/ 6539008 w 6539008"/>
              <a:gd name="connsiteY1" fmla="*/ 0 h 4875469"/>
              <a:gd name="connsiteX2" fmla="*/ 6539008 w 6539008"/>
              <a:gd name="connsiteY2" fmla="*/ 4875469 h 4875469"/>
              <a:gd name="connsiteX3" fmla="*/ 0 w 6539008"/>
              <a:gd name="connsiteY3" fmla="*/ 4875469 h 4875469"/>
            </a:gdLst>
            <a:ahLst/>
            <a:cxnLst>
              <a:cxn ang="0">
                <a:pos x="connsiteX0" y="connsiteY0"/>
              </a:cxn>
              <a:cxn ang="0">
                <a:pos x="connsiteX1" y="connsiteY1"/>
              </a:cxn>
              <a:cxn ang="0">
                <a:pos x="connsiteX2" y="connsiteY2"/>
              </a:cxn>
              <a:cxn ang="0">
                <a:pos x="connsiteX3" y="connsiteY3"/>
              </a:cxn>
            </a:cxnLst>
            <a:rect l="l" t="t" r="r" b="b"/>
            <a:pathLst>
              <a:path w="6539008" h="4875469">
                <a:moveTo>
                  <a:pt x="0" y="0"/>
                </a:moveTo>
                <a:lnTo>
                  <a:pt x="6539008" y="0"/>
                </a:lnTo>
                <a:lnTo>
                  <a:pt x="6539008" y="4875469"/>
                </a:lnTo>
                <a:lnTo>
                  <a:pt x="0" y="4875469"/>
                </a:lnTo>
                <a:close/>
              </a:path>
            </a:pathLst>
          </a:custGeom>
        </p:spPr>
      </p:pic>
      <p:sp>
        <p:nvSpPr>
          <p:cNvPr id="2" name="文本框 1"/>
          <p:cNvSpPr txBox="1"/>
          <p:nvPr/>
        </p:nvSpPr>
        <p:spPr>
          <a:xfrm>
            <a:off x="1129890" y="842444"/>
            <a:ext cx="9842910" cy="5632311"/>
          </a:xfrm>
          <a:prstGeom prst="rect">
            <a:avLst/>
          </a:prstGeom>
          <a:noFill/>
        </p:spPr>
        <p:txBody>
          <a:bodyPr wrap="square" rtlCol="0" anchor="ctr" anchorCtr="0">
            <a:spAutoFit/>
          </a:bodyPr>
          <a:lstStyle/>
          <a:p>
            <a:pPr algn="l"/>
            <a:r>
              <a:rPr lang="zh-CN" altLang="en-US" sz="2000" dirty="0" smtClean="0">
                <a:latin typeface="+mn-ea"/>
              </a:rPr>
              <a:t>人脸校准</a:t>
            </a:r>
            <a:endParaRPr lang="en-US" altLang="zh-CN" sz="2000" dirty="0" smtClean="0">
              <a:latin typeface="+mn-ea"/>
            </a:endParaRPr>
          </a:p>
          <a:p>
            <a:pPr algn="l"/>
            <a:endParaRPr lang="en-US" altLang="zh-CN" sz="2000" dirty="0" smtClean="0">
              <a:latin typeface="+mn-ea"/>
            </a:endParaRPr>
          </a:p>
          <a:p>
            <a:pPr algn="l"/>
            <a:r>
              <a:rPr lang="zh-CN" altLang="en-US" sz="2000" dirty="0" smtClean="0">
                <a:latin typeface="+mn-ea"/>
              </a:rPr>
              <a:t>目的：保证转换后的脸和原脸保持同一表情，同一朝向，要让每一帧的图像都符合原图，彻底让图像动起来</a:t>
            </a:r>
            <a:endParaRPr lang="en-US" altLang="zh-CN" sz="2000" dirty="0" smtClean="0">
              <a:latin typeface="+mn-ea"/>
            </a:endParaRPr>
          </a:p>
          <a:p>
            <a:pPr algn="l"/>
            <a:endParaRPr lang="en-US" altLang="zh-CN" sz="2000" dirty="0" smtClean="0">
              <a:latin typeface="+mn-ea"/>
            </a:endParaRPr>
          </a:p>
          <a:p>
            <a:pPr algn="l"/>
            <a:r>
              <a:rPr lang="zh-CN" altLang="en-US" sz="2000" dirty="0" smtClean="0">
                <a:latin typeface="+mn-ea"/>
              </a:rPr>
              <a:t>方法：提取人脸特征点，对转换后的脸按照原脸提取到的特征点排布进行变换</a:t>
            </a:r>
            <a:endParaRPr lang="en-US" altLang="zh-CN" sz="2000" dirty="0" smtClean="0">
              <a:latin typeface="+mn-ea"/>
            </a:endParaRPr>
          </a:p>
          <a:p>
            <a:pPr algn="l"/>
            <a:endParaRPr lang="en-US" altLang="zh-CN" sz="2000" dirty="0" smtClean="0">
              <a:latin typeface="+mn-ea"/>
            </a:endParaRPr>
          </a:p>
          <a:p>
            <a:pPr algn="l"/>
            <a:r>
              <a:rPr lang="zh-CN" altLang="en-US" sz="2000" dirty="0">
                <a:latin typeface="+mn-ea"/>
              </a:rPr>
              <a:t>特征</a:t>
            </a:r>
            <a:r>
              <a:rPr lang="zh-CN" altLang="en-US" sz="2000" dirty="0" smtClean="0">
                <a:latin typeface="+mn-ea"/>
              </a:rPr>
              <a:t>点提取分为三种方式：基于</a:t>
            </a:r>
            <a:r>
              <a:rPr lang="en-US" altLang="zh-CN" sz="2000" dirty="0" smtClean="0">
                <a:latin typeface="+mn-ea"/>
              </a:rPr>
              <a:t>ASM</a:t>
            </a:r>
            <a:r>
              <a:rPr lang="zh-CN" altLang="en-US" sz="2000" dirty="0" smtClean="0">
                <a:latin typeface="+mn-ea"/>
              </a:rPr>
              <a:t>和</a:t>
            </a:r>
            <a:r>
              <a:rPr lang="en-US" altLang="zh-CN" sz="2000" dirty="0" smtClean="0">
                <a:latin typeface="+mn-ea"/>
              </a:rPr>
              <a:t>AAM</a:t>
            </a:r>
            <a:r>
              <a:rPr lang="zh-CN" altLang="en-US" sz="2000" dirty="0" smtClean="0">
                <a:latin typeface="+mn-ea"/>
              </a:rPr>
              <a:t>的传统方法；基于级联形状回归的方法；基于深度学习的方法</a:t>
            </a:r>
            <a:r>
              <a:rPr lang="zh-CN" altLang="en-US" sz="2000" dirty="0" smtClean="0">
                <a:latin typeface="+mn-ea"/>
              </a:rPr>
              <a:t>。直接</a:t>
            </a:r>
            <a:r>
              <a:rPr lang="zh-CN" altLang="en-US" sz="2000" dirty="0" smtClean="0">
                <a:latin typeface="+mn-ea"/>
              </a:rPr>
              <a:t>调用</a:t>
            </a:r>
            <a:r>
              <a:rPr lang="en-US" altLang="zh-CN" sz="2000" dirty="0" err="1" smtClean="0">
                <a:latin typeface="+mn-ea"/>
              </a:rPr>
              <a:t>dlib</a:t>
            </a:r>
            <a:r>
              <a:rPr lang="zh-CN" altLang="en-US" sz="2000" dirty="0" smtClean="0">
                <a:latin typeface="+mn-ea"/>
              </a:rPr>
              <a:t>库实现</a:t>
            </a:r>
            <a:r>
              <a:rPr lang="zh-CN" altLang="en-US" sz="2000" dirty="0" smtClean="0">
                <a:latin typeface="+mn-ea"/>
              </a:rPr>
              <a:t>，找到</a:t>
            </a:r>
            <a:r>
              <a:rPr lang="en-US" altLang="zh-CN" sz="2000" dirty="0" smtClean="0">
                <a:latin typeface="+mn-ea"/>
              </a:rPr>
              <a:t>68</a:t>
            </a:r>
            <a:r>
              <a:rPr lang="zh-CN" altLang="en-US" sz="2000" dirty="0" smtClean="0">
                <a:latin typeface="+mn-ea"/>
              </a:rPr>
              <a:t>个人脸特征点</a:t>
            </a:r>
            <a:endParaRPr lang="en-US" altLang="zh-CN" sz="2000" dirty="0" smtClean="0">
              <a:latin typeface="+mn-ea"/>
            </a:endParaRPr>
          </a:p>
          <a:p>
            <a:pPr algn="l"/>
            <a:endParaRPr lang="en-US" altLang="zh-CN" sz="2000" dirty="0" smtClean="0">
              <a:latin typeface="+mn-ea"/>
            </a:endParaRPr>
          </a:p>
          <a:p>
            <a:pPr algn="l"/>
            <a:r>
              <a:rPr lang="zh-CN" altLang="en-US" sz="2000" dirty="0" smtClean="0">
                <a:latin typeface="+mn-ea"/>
              </a:rPr>
              <a:t>对提取到的特征点，通过以下两种方案对特征点进行处理来做到校准人脸：</a:t>
            </a:r>
            <a:endParaRPr lang="en-US" altLang="zh-CN" sz="2000" dirty="0" smtClean="0">
              <a:latin typeface="+mn-ea"/>
            </a:endParaRPr>
          </a:p>
          <a:p>
            <a:pPr marL="342900" indent="-342900" algn="l">
              <a:buFont typeface="Wingdings" panose="05000000000000000000" pitchFamily="2" charset="2"/>
              <a:buChar char="l"/>
            </a:pPr>
            <a:r>
              <a:rPr lang="zh-CN" altLang="en-US" sz="2000" dirty="0" smtClean="0">
                <a:latin typeface="+mn-ea"/>
              </a:rPr>
              <a:t>普氏分析（</a:t>
            </a:r>
            <a:r>
              <a:rPr lang="en-US" altLang="zh-CN" sz="2000" dirty="0" smtClean="0">
                <a:latin typeface="+mn-ea"/>
              </a:rPr>
              <a:t>PA</a:t>
            </a:r>
            <a:r>
              <a:rPr lang="zh-CN" altLang="en-US" sz="2000" dirty="0" smtClean="0">
                <a:latin typeface="+mn-ea"/>
              </a:rPr>
              <a:t>）</a:t>
            </a:r>
            <a:endParaRPr lang="en-US" altLang="zh-CN" sz="2000" dirty="0" smtClean="0">
              <a:latin typeface="+mn-ea"/>
            </a:endParaRPr>
          </a:p>
          <a:p>
            <a:pPr algn="l"/>
            <a:r>
              <a:rPr lang="en-US" altLang="zh-CN" sz="2000" dirty="0" smtClean="0">
                <a:latin typeface="+mn-ea"/>
              </a:rPr>
              <a:t>PA</a:t>
            </a:r>
            <a:r>
              <a:rPr lang="zh-CN" altLang="en-US" sz="2000" dirty="0" smtClean="0">
                <a:latin typeface="+mn-ea"/>
              </a:rPr>
              <a:t>包含了常见的矩阵变换和</a:t>
            </a:r>
            <a:r>
              <a:rPr lang="en-US" altLang="zh-CN" sz="2000" dirty="0" smtClean="0">
                <a:latin typeface="+mn-ea"/>
              </a:rPr>
              <a:t>SVD</a:t>
            </a:r>
            <a:r>
              <a:rPr lang="zh-CN" altLang="en-US" sz="2000" dirty="0" smtClean="0">
                <a:latin typeface="+mn-ea"/>
              </a:rPr>
              <a:t>的分解过程，最终返回变换矩阵，调用变换矩阵</a:t>
            </a:r>
            <a:r>
              <a:rPr lang="zh-CN" altLang="en-US" sz="2000" dirty="0" smtClean="0">
                <a:latin typeface="+mn-ea"/>
              </a:rPr>
              <a:t>，将</a:t>
            </a:r>
            <a:r>
              <a:rPr lang="zh-CN" altLang="en-US" sz="2000" dirty="0" smtClean="0">
                <a:latin typeface="+mn-ea"/>
              </a:rPr>
              <a:t>原图和所求得</a:t>
            </a:r>
            <a:r>
              <a:rPr lang="zh-CN" altLang="en-US" sz="2000" dirty="0" smtClean="0">
                <a:latin typeface="+mn-ea"/>
              </a:rPr>
              <a:t>矩阵进行仿射变换</a:t>
            </a:r>
            <a:r>
              <a:rPr lang="zh-CN" altLang="en-US" sz="2000" dirty="0" smtClean="0">
                <a:latin typeface="+mn-ea"/>
              </a:rPr>
              <a:t>即可获得新图片，这个矩阵能够让</a:t>
            </a:r>
            <a:r>
              <a:rPr lang="en-US" altLang="zh-CN" sz="2000" dirty="0" smtClean="0">
                <a:latin typeface="+mn-ea"/>
              </a:rPr>
              <a:t>a</a:t>
            </a:r>
            <a:r>
              <a:rPr lang="zh-CN" altLang="en-US" sz="2000" dirty="0" smtClean="0">
                <a:latin typeface="+mn-ea"/>
              </a:rPr>
              <a:t>脸和</a:t>
            </a:r>
            <a:r>
              <a:rPr lang="en-US" altLang="zh-CN" sz="2000" dirty="0" smtClean="0">
                <a:latin typeface="+mn-ea"/>
              </a:rPr>
              <a:t>b</a:t>
            </a:r>
            <a:r>
              <a:rPr lang="zh-CN" altLang="en-US" sz="2000" dirty="0" smtClean="0">
                <a:latin typeface="+mn-ea"/>
              </a:rPr>
              <a:t>脸具有相同的表情和朝向</a:t>
            </a:r>
            <a:endParaRPr lang="en-US" altLang="zh-CN" sz="2000" dirty="0" smtClean="0">
              <a:latin typeface="+mn-ea"/>
            </a:endParaRPr>
          </a:p>
          <a:p>
            <a:pPr marL="342900" indent="-342900" algn="l">
              <a:buFont typeface="Wingdings" panose="05000000000000000000" pitchFamily="2" charset="2"/>
              <a:buChar char="l"/>
            </a:pPr>
            <a:r>
              <a:rPr lang="zh-CN" altLang="en-US" sz="2000" dirty="0">
                <a:latin typeface="+mn-ea"/>
              </a:rPr>
              <a:t>点</a:t>
            </a:r>
            <a:r>
              <a:rPr lang="zh-CN" altLang="en-US" sz="2000" dirty="0" smtClean="0">
                <a:latin typeface="+mn-ea"/>
              </a:rPr>
              <a:t>云匹配（</a:t>
            </a:r>
            <a:r>
              <a:rPr lang="en-US" altLang="zh-CN" sz="2000" dirty="0" smtClean="0">
                <a:latin typeface="+mn-ea"/>
              </a:rPr>
              <a:t>PCL</a:t>
            </a:r>
            <a:r>
              <a:rPr lang="zh-CN" altLang="en-US" sz="2000" dirty="0" smtClean="0">
                <a:latin typeface="+mn-ea"/>
              </a:rPr>
              <a:t>）</a:t>
            </a:r>
            <a:endParaRPr lang="en-US" altLang="zh-CN" sz="2000" dirty="0" smtClean="0">
              <a:latin typeface="+mn-ea"/>
            </a:endParaRPr>
          </a:p>
          <a:p>
            <a:r>
              <a:rPr lang="zh-CN" altLang="en-US" sz="2000" dirty="0">
                <a:latin typeface="+mn-ea"/>
              </a:rPr>
              <a:t>将源点云</a:t>
            </a:r>
            <a:r>
              <a:rPr lang="en-US" altLang="zh-CN" sz="2000" dirty="0">
                <a:latin typeface="+mn-ea"/>
              </a:rPr>
              <a:t>(source cloud)</a:t>
            </a:r>
            <a:r>
              <a:rPr lang="zh-CN" altLang="en-US" sz="2000" dirty="0">
                <a:latin typeface="+mn-ea"/>
              </a:rPr>
              <a:t>变换到目标点云</a:t>
            </a:r>
            <a:r>
              <a:rPr lang="en-US" altLang="zh-CN" sz="2000" dirty="0">
                <a:latin typeface="+mn-ea"/>
              </a:rPr>
              <a:t>(target cloud)</a:t>
            </a:r>
            <a:r>
              <a:rPr lang="zh-CN" altLang="en-US" sz="2000" dirty="0">
                <a:latin typeface="+mn-ea"/>
              </a:rPr>
              <a:t>相同的坐标系下，包含了常见的矩阵变换和</a:t>
            </a:r>
            <a:r>
              <a:rPr lang="en-US" altLang="zh-CN" sz="2000" dirty="0">
                <a:latin typeface="+mn-ea"/>
              </a:rPr>
              <a:t>SVD</a:t>
            </a:r>
            <a:r>
              <a:rPr lang="zh-CN" altLang="en-US" sz="2000" dirty="0">
                <a:latin typeface="+mn-ea"/>
              </a:rPr>
              <a:t>的分解</a:t>
            </a:r>
            <a:r>
              <a:rPr lang="zh-CN" altLang="en-US" sz="2000" dirty="0" smtClean="0">
                <a:latin typeface="+mn-ea"/>
              </a:rPr>
              <a:t>过程，最终</a:t>
            </a:r>
            <a:r>
              <a:rPr lang="zh-CN" altLang="en-US" sz="2000" dirty="0">
                <a:latin typeface="+mn-ea"/>
              </a:rPr>
              <a:t>返回</a:t>
            </a:r>
            <a:r>
              <a:rPr lang="zh-CN" altLang="en-US" sz="2000" dirty="0" smtClean="0">
                <a:latin typeface="+mn-ea"/>
              </a:rPr>
              <a:t>变换矩阵，计算</a:t>
            </a:r>
            <a:r>
              <a:rPr lang="zh-CN" altLang="en-US" sz="2000" dirty="0">
                <a:latin typeface="+mn-ea"/>
              </a:rPr>
              <a:t>过程与普氏</a:t>
            </a:r>
            <a:r>
              <a:rPr lang="zh-CN" altLang="en-US" sz="2000" dirty="0" smtClean="0">
                <a:latin typeface="+mn-ea"/>
              </a:rPr>
              <a:t>分析</a:t>
            </a:r>
            <a:r>
              <a:rPr lang="zh-CN" altLang="en-US" sz="2000" dirty="0">
                <a:latin typeface="+mn-ea"/>
              </a:rPr>
              <a:t>类似</a:t>
            </a:r>
            <a:r>
              <a:rPr lang="zh-CN" altLang="en-US" sz="2000" dirty="0" smtClean="0">
                <a:latin typeface="+mn-ea"/>
              </a:rPr>
              <a:t>。</a:t>
            </a:r>
            <a:endParaRPr lang="en-US" altLang="zh-CN" sz="2000" dirty="0" smtClean="0">
              <a:latin typeface="+mn-ea"/>
            </a:endParaRPr>
          </a:p>
        </p:txBody>
      </p:sp>
    </p:spTree>
    <p:extLst>
      <p:ext uri="{BB962C8B-B14F-4D97-AF65-F5344CB8AC3E}">
        <p14:creationId xmlns:p14="http://schemas.microsoft.com/office/powerpoint/2010/main" val="102574823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a:extLst>
              <a:ext uri="{FF2B5EF4-FFF2-40B4-BE49-F238E27FC236}">
                <a16:creationId xmlns:a16="http://schemas.microsoft.com/office/drawing/2014/main" id="{A7263B97-33B4-4F00-9036-65CE06E01FDD}"/>
              </a:ext>
            </a:extLst>
          </p:cNvPr>
          <p:cNvPicPr>
            <a:picLocks noChangeAspect="1"/>
          </p:cNvPicPr>
          <p:nvPr/>
        </p:nvPicPr>
        <p:blipFill>
          <a:blip r:embed="rId2"/>
          <a:srcRect l="35490" b="47335"/>
          <a:stretch>
            <a:fillRect/>
          </a:stretch>
        </p:blipFill>
        <p:spPr>
          <a:xfrm rot="10800000" flipH="1">
            <a:off x="0" y="0"/>
            <a:ext cx="1129890" cy="842443"/>
          </a:xfrm>
          <a:custGeom>
            <a:avLst/>
            <a:gdLst>
              <a:gd name="connsiteX0" fmla="*/ 0 w 6539008"/>
              <a:gd name="connsiteY0" fmla="*/ 0 h 4875469"/>
              <a:gd name="connsiteX1" fmla="*/ 6539008 w 6539008"/>
              <a:gd name="connsiteY1" fmla="*/ 0 h 4875469"/>
              <a:gd name="connsiteX2" fmla="*/ 6539008 w 6539008"/>
              <a:gd name="connsiteY2" fmla="*/ 4875469 h 4875469"/>
              <a:gd name="connsiteX3" fmla="*/ 0 w 6539008"/>
              <a:gd name="connsiteY3" fmla="*/ 4875469 h 4875469"/>
            </a:gdLst>
            <a:ahLst/>
            <a:cxnLst>
              <a:cxn ang="0">
                <a:pos x="connsiteX0" y="connsiteY0"/>
              </a:cxn>
              <a:cxn ang="0">
                <a:pos x="connsiteX1" y="connsiteY1"/>
              </a:cxn>
              <a:cxn ang="0">
                <a:pos x="connsiteX2" y="connsiteY2"/>
              </a:cxn>
              <a:cxn ang="0">
                <a:pos x="connsiteX3" y="connsiteY3"/>
              </a:cxn>
            </a:cxnLst>
            <a:rect l="l" t="t" r="r" b="b"/>
            <a:pathLst>
              <a:path w="6539008" h="4875469">
                <a:moveTo>
                  <a:pt x="0" y="0"/>
                </a:moveTo>
                <a:lnTo>
                  <a:pt x="6539008" y="0"/>
                </a:lnTo>
                <a:lnTo>
                  <a:pt x="6539008" y="4875469"/>
                </a:lnTo>
                <a:lnTo>
                  <a:pt x="0" y="4875469"/>
                </a:lnTo>
                <a:close/>
              </a:path>
            </a:pathLst>
          </a:custGeom>
        </p:spPr>
      </p:pic>
      <p:sp>
        <p:nvSpPr>
          <p:cNvPr id="2" name="文本框 1"/>
          <p:cNvSpPr txBox="1"/>
          <p:nvPr/>
        </p:nvSpPr>
        <p:spPr>
          <a:xfrm>
            <a:off x="1535722" y="1104153"/>
            <a:ext cx="9155723" cy="2246769"/>
          </a:xfrm>
          <a:prstGeom prst="rect">
            <a:avLst/>
          </a:prstGeom>
          <a:noFill/>
        </p:spPr>
        <p:txBody>
          <a:bodyPr wrap="square" rtlCol="0" anchor="ctr" anchorCtr="0">
            <a:spAutoFit/>
          </a:bodyPr>
          <a:lstStyle/>
          <a:p>
            <a:pPr marL="342900" indent="-342900">
              <a:buFont typeface="Wingdings" panose="05000000000000000000" pitchFamily="2" charset="2"/>
              <a:buChar char="l"/>
            </a:pPr>
            <a:r>
              <a:rPr lang="en-US" altLang="zh-CN" sz="2000" dirty="0">
                <a:latin typeface="+mn-ea"/>
              </a:rPr>
              <a:t>Third Step – </a:t>
            </a:r>
            <a:r>
              <a:rPr lang="zh-CN" altLang="en-US" sz="2000" dirty="0">
                <a:latin typeface="+mn-ea"/>
              </a:rPr>
              <a:t>人脸</a:t>
            </a:r>
            <a:r>
              <a:rPr lang="en-US" altLang="zh-CN" sz="2000" dirty="0">
                <a:latin typeface="+mn-ea"/>
              </a:rPr>
              <a:t>Encoder/Decoder</a:t>
            </a:r>
            <a:r>
              <a:rPr lang="zh-CN" altLang="en-US" sz="2000" dirty="0" smtClean="0">
                <a:latin typeface="+mn-ea"/>
              </a:rPr>
              <a:t>训练</a:t>
            </a:r>
            <a:endParaRPr lang="en-US" altLang="zh-CN" sz="2000" dirty="0" smtClean="0">
              <a:latin typeface="+mn-ea"/>
            </a:endParaRPr>
          </a:p>
          <a:p>
            <a:endParaRPr lang="zh-CN" altLang="en-US" sz="2000" dirty="0">
              <a:latin typeface="+mn-ea"/>
            </a:endParaRPr>
          </a:p>
          <a:p>
            <a:r>
              <a:rPr lang="en-US" altLang="zh-CN" sz="2000" dirty="0">
                <a:latin typeface="+mn-ea"/>
              </a:rPr>
              <a:t> </a:t>
            </a:r>
            <a:r>
              <a:rPr lang="en-US" altLang="zh-CN" sz="2000" dirty="0" smtClean="0">
                <a:latin typeface="+mn-ea"/>
              </a:rPr>
              <a:t>   </a:t>
            </a:r>
            <a:r>
              <a:rPr lang="zh-CN" altLang="en-US" sz="2000" dirty="0" smtClean="0">
                <a:latin typeface="+mn-ea"/>
              </a:rPr>
              <a:t>使用</a:t>
            </a:r>
            <a:r>
              <a:rPr lang="zh-CN" altLang="en-US" sz="2000" dirty="0">
                <a:latin typeface="+mn-ea"/>
              </a:rPr>
              <a:t>的</a:t>
            </a:r>
            <a:r>
              <a:rPr lang="zh-CN" altLang="en-US" sz="2000" dirty="0" smtClean="0">
                <a:latin typeface="+mn-ea"/>
              </a:rPr>
              <a:t>模型：</a:t>
            </a:r>
            <a:r>
              <a:rPr lang="en-US" altLang="zh-CN" sz="2000" dirty="0" err="1" smtClean="0">
                <a:latin typeface="+mn-ea"/>
              </a:rPr>
              <a:t>Autoencoder</a:t>
            </a:r>
            <a:r>
              <a:rPr lang="zh-CN" altLang="en-US" sz="2000" dirty="0" smtClean="0">
                <a:latin typeface="+mn-ea"/>
              </a:rPr>
              <a:t>。</a:t>
            </a:r>
            <a:endParaRPr lang="en-US" altLang="zh-CN" sz="2000" dirty="0" smtClean="0">
              <a:latin typeface="+mn-ea"/>
            </a:endParaRPr>
          </a:p>
          <a:p>
            <a:r>
              <a:rPr lang="en-US" altLang="zh-CN" sz="2000" dirty="0">
                <a:latin typeface="+mn-ea"/>
              </a:rPr>
              <a:t> </a:t>
            </a:r>
            <a:r>
              <a:rPr lang="en-US" altLang="zh-CN" sz="2000" dirty="0" smtClean="0">
                <a:latin typeface="+mn-ea"/>
              </a:rPr>
              <a:t>   </a:t>
            </a:r>
            <a:r>
              <a:rPr lang="zh-CN" altLang="en-US" sz="2000" dirty="0" smtClean="0">
                <a:latin typeface="+mn-ea"/>
              </a:rPr>
              <a:t>核心</a:t>
            </a:r>
            <a:r>
              <a:rPr lang="zh-CN" altLang="en-US" sz="2000" dirty="0">
                <a:latin typeface="+mn-ea"/>
              </a:rPr>
              <a:t>思想：</a:t>
            </a:r>
            <a:r>
              <a:rPr lang="en-US" altLang="zh-CN" sz="2000" dirty="0">
                <a:latin typeface="+mn-ea"/>
              </a:rPr>
              <a:t>GAN</a:t>
            </a:r>
            <a:endParaRPr lang="zh-CN" altLang="en-US" sz="2000" dirty="0">
              <a:latin typeface="+mn-ea"/>
            </a:endParaRPr>
          </a:p>
          <a:p>
            <a:pPr marL="342900" indent="-342900">
              <a:buFont typeface="Wingdings" panose="05000000000000000000" pitchFamily="2" charset="2"/>
              <a:buChar char="ü"/>
            </a:pPr>
            <a:r>
              <a:rPr lang="zh-CN" altLang="en-US" sz="2000" dirty="0" smtClean="0">
                <a:latin typeface="+mn-ea"/>
              </a:rPr>
              <a:t>这个</a:t>
            </a:r>
            <a:r>
              <a:rPr lang="zh-CN" altLang="en-US" sz="2000" dirty="0">
                <a:latin typeface="+mn-ea"/>
              </a:rPr>
              <a:t>模型所做的是基于原始的图片再次生成原始的图片。</a:t>
            </a:r>
          </a:p>
          <a:p>
            <a:pPr marL="342900" indent="-342900">
              <a:buFont typeface="Wingdings" panose="05000000000000000000" pitchFamily="2" charset="2"/>
              <a:buChar char="ü"/>
            </a:pPr>
            <a:r>
              <a:rPr lang="en-US" altLang="zh-CN" sz="2000" dirty="0" err="1" smtClean="0">
                <a:latin typeface="+mn-ea"/>
              </a:rPr>
              <a:t>Autoencoder</a:t>
            </a:r>
            <a:r>
              <a:rPr lang="en-US" altLang="zh-CN" sz="2000" dirty="0" smtClean="0">
                <a:latin typeface="+mn-ea"/>
              </a:rPr>
              <a:t> </a:t>
            </a:r>
            <a:r>
              <a:rPr lang="zh-CN" altLang="en-US" sz="2000" dirty="0">
                <a:latin typeface="+mn-ea"/>
              </a:rPr>
              <a:t>的编码器（</a:t>
            </a:r>
            <a:r>
              <a:rPr lang="en-US" altLang="zh-CN" sz="2000" dirty="0">
                <a:latin typeface="+mn-ea"/>
              </a:rPr>
              <a:t>Encoder</a:t>
            </a:r>
            <a:r>
              <a:rPr lang="zh-CN" altLang="en-US" sz="2000" dirty="0">
                <a:latin typeface="+mn-ea"/>
              </a:rPr>
              <a:t>）把图片进行压缩</a:t>
            </a:r>
            <a:r>
              <a:rPr lang="zh-CN" altLang="en-US" sz="2000" dirty="0" smtClean="0">
                <a:latin typeface="+mn-ea"/>
              </a:rPr>
              <a:t>，解码器</a:t>
            </a:r>
            <a:r>
              <a:rPr lang="zh-CN" altLang="en-US" sz="2000" dirty="0">
                <a:latin typeface="+mn-ea"/>
              </a:rPr>
              <a:t>（</a:t>
            </a:r>
            <a:r>
              <a:rPr lang="en-US" altLang="zh-CN" sz="2000" dirty="0">
                <a:latin typeface="+mn-ea"/>
              </a:rPr>
              <a:t>Decoder</a:t>
            </a:r>
            <a:r>
              <a:rPr lang="zh-CN" altLang="en-US" sz="2000" dirty="0" smtClean="0">
                <a:latin typeface="+mn-ea"/>
              </a:rPr>
              <a:t>）将图片</a:t>
            </a:r>
            <a:r>
              <a:rPr lang="zh-CN" altLang="en-US" sz="2000" dirty="0">
                <a:latin typeface="+mn-ea"/>
              </a:rPr>
              <a:t>进行</a:t>
            </a:r>
            <a:r>
              <a:rPr lang="zh-CN" altLang="en-US" sz="2000" dirty="0" smtClean="0">
                <a:latin typeface="+mn-ea"/>
              </a:rPr>
              <a:t>还原</a:t>
            </a:r>
            <a:endParaRPr lang="zh-CN" altLang="en-US" sz="2000" dirty="0">
              <a:latin typeface="+mn-ea"/>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797" y="3575538"/>
            <a:ext cx="9259572" cy="2853837"/>
          </a:xfrm>
          <a:prstGeom prst="rect">
            <a:avLst/>
          </a:prstGeom>
        </p:spPr>
      </p:pic>
    </p:spTree>
    <p:extLst>
      <p:ext uri="{BB962C8B-B14F-4D97-AF65-F5344CB8AC3E}">
        <p14:creationId xmlns:p14="http://schemas.microsoft.com/office/powerpoint/2010/main" val="171468950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a:extLst>
              <a:ext uri="{FF2B5EF4-FFF2-40B4-BE49-F238E27FC236}">
                <a16:creationId xmlns:a16="http://schemas.microsoft.com/office/drawing/2014/main" id="{A7263B97-33B4-4F00-9036-65CE06E01FDD}"/>
              </a:ext>
            </a:extLst>
          </p:cNvPr>
          <p:cNvPicPr>
            <a:picLocks noChangeAspect="1"/>
          </p:cNvPicPr>
          <p:nvPr/>
        </p:nvPicPr>
        <p:blipFill>
          <a:blip r:embed="rId2"/>
          <a:srcRect l="35490" b="47335"/>
          <a:stretch>
            <a:fillRect/>
          </a:stretch>
        </p:blipFill>
        <p:spPr>
          <a:xfrm rot="10800000" flipH="1">
            <a:off x="0" y="0"/>
            <a:ext cx="1129890" cy="842443"/>
          </a:xfrm>
          <a:custGeom>
            <a:avLst/>
            <a:gdLst>
              <a:gd name="connsiteX0" fmla="*/ 0 w 6539008"/>
              <a:gd name="connsiteY0" fmla="*/ 0 h 4875469"/>
              <a:gd name="connsiteX1" fmla="*/ 6539008 w 6539008"/>
              <a:gd name="connsiteY1" fmla="*/ 0 h 4875469"/>
              <a:gd name="connsiteX2" fmla="*/ 6539008 w 6539008"/>
              <a:gd name="connsiteY2" fmla="*/ 4875469 h 4875469"/>
              <a:gd name="connsiteX3" fmla="*/ 0 w 6539008"/>
              <a:gd name="connsiteY3" fmla="*/ 4875469 h 4875469"/>
            </a:gdLst>
            <a:ahLst/>
            <a:cxnLst>
              <a:cxn ang="0">
                <a:pos x="connsiteX0" y="connsiteY0"/>
              </a:cxn>
              <a:cxn ang="0">
                <a:pos x="connsiteX1" y="connsiteY1"/>
              </a:cxn>
              <a:cxn ang="0">
                <a:pos x="connsiteX2" y="connsiteY2"/>
              </a:cxn>
              <a:cxn ang="0">
                <a:pos x="connsiteX3" y="connsiteY3"/>
              </a:cxn>
            </a:cxnLst>
            <a:rect l="l" t="t" r="r" b="b"/>
            <a:pathLst>
              <a:path w="6539008" h="4875469">
                <a:moveTo>
                  <a:pt x="0" y="0"/>
                </a:moveTo>
                <a:lnTo>
                  <a:pt x="6539008" y="0"/>
                </a:lnTo>
                <a:lnTo>
                  <a:pt x="6539008" y="4875469"/>
                </a:lnTo>
                <a:lnTo>
                  <a:pt x="0" y="4875469"/>
                </a:lnTo>
                <a:close/>
              </a:path>
            </a:pathLst>
          </a:custGeom>
        </p:spPr>
      </p:pic>
      <p:sp>
        <p:nvSpPr>
          <p:cNvPr id="2" name="文本框 1"/>
          <p:cNvSpPr txBox="1"/>
          <p:nvPr/>
        </p:nvSpPr>
        <p:spPr>
          <a:xfrm>
            <a:off x="862315" y="873206"/>
            <a:ext cx="10462177" cy="1938992"/>
          </a:xfrm>
          <a:prstGeom prst="rect">
            <a:avLst/>
          </a:prstGeom>
          <a:noFill/>
        </p:spPr>
        <p:txBody>
          <a:bodyPr wrap="square" rtlCol="0" anchor="ctr" anchorCtr="0">
            <a:spAutoFit/>
          </a:bodyPr>
          <a:lstStyle/>
          <a:p>
            <a:r>
              <a:rPr lang="zh-CN" altLang="en-US" sz="2000" dirty="0" smtClean="0">
                <a:latin typeface="+mn-ea"/>
              </a:rPr>
              <a:t>问题：</a:t>
            </a:r>
            <a:r>
              <a:rPr lang="zh-CN" altLang="en-US" sz="2000" dirty="0" smtClean="0">
                <a:latin typeface="+mn-ea"/>
              </a:rPr>
              <a:t>即使</a:t>
            </a:r>
            <a:r>
              <a:rPr lang="zh-CN" altLang="en-US" sz="2000" dirty="0" smtClean="0">
                <a:latin typeface="+mn-ea"/>
              </a:rPr>
              <a:t>输入</a:t>
            </a:r>
            <a:r>
              <a:rPr lang="zh-CN" altLang="en-US" sz="2000" dirty="0">
                <a:latin typeface="+mn-ea"/>
              </a:rPr>
              <a:t>的是另外一个人脸，也会被 </a:t>
            </a:r>
            <a:r>
              <a:rPr lang="en-US" altLang="zh-CN" sz="2000" dirty="0" err="1">
                <a:latin typeface="+mn-ea"/>
              </a:rPr>
              <a:t>Autoencoder</a:t>
            </a:r>
            <a:r>
              <a:rPr lang="en-US" altLang="zh-CN" sz="2000" dirty="0">
                <a:latin typeface="+mn-ea"/>
              </a:rPr>
              <a:t> </a:t>
            </a:r>
            <a:r>
              <a:rPr lang="zh-CN" altLang="en-US" sz="2000" dirty="0">
                <a:latin typeface="+mn-ea"/>
              </a:rPr>
              <a:t>编码成为一个类似原来的脸</a:t>
            </a:r>
            <a:r>
              <a:rPr lang="zh-CN" altLang="en-US" sz="2000" dirty="0" smtClean="0">
                <a:latin typeface="+mn-ea"/>
              </a:rPr>
              <a:t>。</a:t>
            </a:r>
            <a:endParaRPr lang="en-US" altLang="zh-CN" sz="2000" dirty="0" smtClean="0">
              <a:latin typeface="+mn-ea"/>
            </a:endParaRPr>
          </a:p>
          <a:p>
            <a:endParaRPr lang="zh-CN" altLang="en-US" sz="2000" dirty="0">
              <a:latin typeface="+mn-ea"/>
            </a:endParaRPr>
          </a:p>
          <a:p>
            <a:r>
              <a:rPr lang="zh-CN" altLang="en-US" sz="2000" dirty="0">
                <a:latin typeface="+mn-ea"/>
              </a:rPr>
              <a:t>解决</a:t>
            </a:r>
            <a:r>
              <a:rPr lang="zh-CN" altLang="en-US" sz="2000" dirty="0" smtClean="0">
                <a:latin typeface="+mn-ea"/>
              </a:rPr>
              <a:t>方案：</a:t>
            </a:r>
            <a:r>
              <a:rPr lang="zh-CN" altLang="en-US" sz="2000" dirty="0" smtClean="0">
                <a:latin typeface="+mn-ea"/>
              </a:rPr>
              <a:t>把</a:t>
            </a:r>
            <a:r>
              <a:rPr lang="zh-CN" altLang="en-US" sz="2000" dirty="0">
                <a:latin typeface="+mn-ea"/>
              </a:rPr>
              <a:t>人脸共性相关的属性和人脸特性相关的属性进行</a:t>
            </a:r>
            <a:r>
              <a:rPr lang="zh-CN" altLang="en-US" sz="2000" dirty="0" smtClean="0">
                <a:latin typeface="+mn-ea"/>
              </a:rPr>
              <a:t>学习</a:t>
            </a:r>
            <a:r>
              <a:rPr lang="zh-CN" altLang="en-US" sz="2000" dirty="0">
                <a:latin typeface="+mn-ea"/>
              </a:rPr>
              <a:t>，</a:t>
            </a:r>
            <a:r>
              <a:rPr lang="zh-CN" altLang="en-US" sz="2000" dirty="0" smtClean="0">
                <a:latin typeface="+mn-ea"/>
              </a:rPr>
              <a:t>对</a:t>
            </a:r>
            <a:r>
              <a:rPr lang="zh-CN" altLang="en-US" sz="2000" dirty="0">
                <a:latin typeface="+mn-ea"/>
              </a:rPr>
              <a:t>所有的脸都用一个统一的编码器</a:t>
            </a:r>
            <a:r>
              <a:rPr lang="en-US" altLang="zh-CN" sz="2000" dirty="0">
                <a:latin typeface="+mn-ea"/>
              </a:rPr>
              <a:t>Encoder</a:t>
            </a:r>
            <a:r>
              <a:rPr lang="zh-CN" altLang="en-US" sz="2000" dirty="0">
                <a:latin typeface="+mn-ea"/>
              </a:rPr>
              <a:t>，这个编码器的目的是学习人脸共性的</a:t>
            </a:r>
            <a:r>
              <a:rPr lang="zh-CN" altLang="en-US" sz="2000" dirty="0" smtClean="0">
                <a:latin typeface="+mn-ea"/>
              </a:rPr>
              <a:t>地方， 然后对</a:t>
            </a:r>
            <a:r>
              <a:rPr lang="zh-CN" altLang="en-US" sz="2000" dirty="0">
                <a:latin typeface="+mn-ea"/>
              </a:rPr>
              <a:t>每个脸有一个单独的解码器</a:t>
            </a:r>
            <a:r>
              <a:rPr lang="en-US" altLang="zh-CN" sz="2000" dirty="0">
                <a:latin typeface="+mn-ea"/>
              </a:rPr>
              <a:t>Decoder</a:t>
            </a:r>
            <a:r>
              <a:rPr lang="zh-CN" altLang="en-US" sz="2000" dirty="0">
                <a:latin typeface="+mn-ea"/>
              </a:rPr>
              <a:t>，这个</a:t>
            </a:r>
            <a:r>
              <a:rPr lang="zh-CN" altLang="en-US" sz="2000" dirty="0" smtClean="0">
                <a:latin typeface="+mn-ea"/>
              </a:rPr>
              <a:t>解码器的目的是学习</a:t>
            </a:r>
            <a:r>
              <a:rPr lang="zh-CN" altLang="en-US" sz="2000" dirty="0">
                <a:latin typeface="+mn-ea"/>
              </a:rPr>
              <a:t>人</a:t>
            </a:r>
            <a:r>
              <a:rPr lang="zh-CN" altLang="en-US" sz="2000" dirty="0" smtClean="0">
                <a:latin typeface="+mn-ea"/>
              </a:rPr>
              <a:t>脸特性</a:t>
            </a:r>
            <a:r>
              <a:rPr lang="zh-CN" altLang="en-US" sz="2000" dirty="0">
                <a:latin typeface="+mn-ea"/>
              </a:rPr>
              <a:t>的地方。 </a:t>
            </a:r>
            <a:r>
              <a:rPr lang="zh-CN" altLang="en-US" sz="2000" dirty="0" smtClean="0">
                <a:latin typeface="+mn-ea"/>
              </a:rPr>
              <a:t>当用 </a:t>
            </a:r>
            <a:r>
              <a:rPr lang="en-US" altLang="zh-CN" sz="2000" dirty="0">
                <a:latin typeface="+mn-ea"/>
              </a:rPr>
              <a:t>A </a:t>
            </a:r>
            <a:r>
              <a:rPr lang="zh-CN" altLang="en-US" sz="2000" dirty="0">
                <a:latin typeface="+mn-ea"/>
              </a:rPr>
              <a:t>的脸通过编码器，再使用 </a:t>
            </a:r>
            <a:r>
              <a:rPr lang="en-US" altLang="zh-CN" sz="2000" dirty="0">
                <a:latin typeface="+mn-ea"/>
              </a:rPr>
              <a:t>B </a:t>
            </a:r>
            <a:r>
              <a:rPr lang="zh-CN" altLang="en-US" sz="2000" dirty="0">
                <a:latin typeface="+mn-ea"/>
              </a:rPr>
              <a:t>的解码器的话</a:t>
            </a:r>
            <a:r>
              <a:rPr lang="zh-CN" altLang="en-US" sz="2000" dirty="0" smtClean="0">
                <a:latin typeface="+mn-ea"/>
              </a:rPr>
              <a:t>，会</a:t>
            </a:r>
            <a:r>
              <a:rPr lang="zh-CN" altLang="en-US" sz="2000" dirty="0">
                <a:latin typeface="+mn-ea"/>
              </a:rPr>
              <a:t>得到一个与 </a:t>
            </a:r>
            <a:r>
              <a:rPr lang="en-US" altLang="zh-CN" sz="2000" dirty="0">
                <a:latin typeface="+mn-ea"/>
              </a:rPr>
              <a:t>A </a:t>
            </a:r>
            <a:r>
              <a:rPr lang="zh-CN" altLang="en-US" sz="2000" dirty="0">
                <a:latin typeface="+mn-ea"/>
              </a:rPr>
              <a:t>的表情</a:t>
            </a:r>
            <a:r>
              <a:rPr lang="zh-CN" altLang="en-US" sz="2000" dirty="0" smtClean="0">
                <a:latin typeface="+mn-ea"/>
              </a:rPr>
              <a:t>一致 </a:t>
            </a:r>
            <a:r>
              <a:rPr lang="en-US" altLang="zh-CN" sz="2000" dirty="0">
                <a:latin typeface="+mn-ea"/>
              </a:rPr>
              <a:t>B </a:t>
            </a:r>
            <a:r>
              <a:rPr lang="zh-CN" altLang="en-US" sz="2000" dirty="0">
                <a:latin typeface="+mn-ea"/>
              </a:rPr>
              <a:t>的脸。</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795" y="2842960"/>
            <a:ext cx="6934200" cy="4076700"/>
          </a:xfrm>
          <a:prstGeom prst="rect">
            <a:avLst/>
          </a:prstGeom>
        </p:spPr>
      </p:pic>
      <p:sp>
        <p:nvSpPr>
          <p:cNvPr id="9" name="矩形 8"/>
          <p:cNvSpPr/>
          <p:nvPr/>
        </p:nvSpPr>
        <p:spPr>
          <a:xfrm>
            <a:off x="7930995" y="3450149"/>
            <a:ext cx="3581067" cy="2862322"/>
          </a:xfrm>
          <a:prstGeom prst="rect">
            <a:avLst/>
          </a:prstGeom>
        </p:spPr>
        <p:txBody>
          <a:bodyPr wrap="square">
            <a:spAutoFit/>
          </a:bodyPr>
          <a:lstStyle/>
          <a:p>
            <a:r>
              <a:rPr lang="en-US" altLang="zh-CN" sz="2000" dirty="0">
                <a:latin typeface="+mn-ea"/>
              </a:rPr>
              <a:t>Encoder </a:t>
            </a:r>
            <a:r>
              <a:rPr lang="zh-CN" altLang="en-US" sz="2000" dirty="0" smtClean="0">
                <a:latin typeface="+mn-ea"/>
              </a:rPr>
              <a:t>是</a:t>
            </a:r>
            <a:r>
              <a:rPr lang="en-US" altLang="zh-CN" sz="2000" dirty="0">
                <a:latin typeface="+mn-ea"/>
              </a:rPr>
              <a:t>4</a:t>
            </a:r>
            <a:r>
              <a:rPr lang="zh-CN" altLang="en-US" sz="2000" dirty="0">
                <a:latin typeface="+mn-ea"/>
              </a:rPr>
              <a:t>层卷积</a:t>
            </a:r>
            <a:r>
              <a:rPr lang="en-US" altLang="zh-CN" sz="2000" dirty="0">
                <a:latin typeface="+mn-ea"/>
              </a:rPr>
              <a:t>+2</a:t>
            </a:r>
            <a:r>
              <a:rPr lang="zh-CN" altLang="en-US" sz="2000" dirty="0">
                <a:latin typeface="+mn-ea"/>
              </a:rPr>
              <a:t>层全</a:t>
            </a:r>
            <a:r>
              <a:rPr lang="zh-CN" altLang="en-US" sz="2000" dirty="0" smtClean="0">
                <a:latin typeface="+mn-ea"/>
              </a:rPr>
              <a:t>连接</a:t>
            </a:r>
            <a:r>
              <a:rPr lang="en-US" altLang="zh-CN" sz="2000" dirty="0" smtClean="0">
                <a:latin typeface="+mn-ea"/>
              </a:rPr>
              <a:t>+</a:t>
            </a:r>
            <a:r>
              <a:rPr lang="en-US" altLang="zh-CN" sz="2000" dirty="0">
                <a:latin typeface="+mn-ea"/>
              </a:rPr>
              <a:t>1</a:t>
            </a:r>
            <a:r>
              <a:rPr lang="zh-CN" altLang="en-US" sz="2000" dirty="0">
                <a:latin typeface="+mn-ea"/>
              </a:rPr>
              <a:t>层</a:t>
            </a:r>
            <a:r>
              <a:rPr lang="en-US" altLang="zh-CN" sz="2000" dirty="0" smtClean="0">
                <a:latin typeface="+mn-ea"/>
              </a:rPr>
              <a:t>upscale</a:t>
            </a:r>
            <a:r>
              <a:rPr lang="zh-CN" altLang="en-US" sz="2000" dirty="0">
                <a:latin typeface="+mn-ea"/>
              </a:rPr>
              <a:t>，</a:t>
            </a:r>
            <a:r>
              <a:rPr lang="en-US" altLang="zh-CN" sz="2000" dirty="0" err="1" smtClean="0">
                <a:latin typeface="+mn-ea"/>
              </a:rPr>
              <a:t>Decorder</a:t>
            </a:r>
            <a:r>
              <a:rPr lang="en-US" altLang="zh-CN" sz="2000" dirty="0" smtClean="0">
                <a:latin typeface="+mn-ea"/>
              </a:rPr>
              <a:t> </a:t>
            </a:r>
            <a:r>
              <a:rPr lang="zh-CN" altLang="en-US" sz="2000" dirty="0" smtClean="0">
                <a:latin typeface="+mn-ea"/>
              </a:rPr>
              <a:t>是</a:t>
            </a:r>
            <a:r>
              <a:rPr lang="en-US" altLang="zh-CN" sz="2000" dirty="0">
                <a:latin typeface="+mn-ea"/>
              </a:rPr>
              <a:t>3</a:t>
            </a:r>
            <a:r>
              <a:rPr lang="zh-CN" altLang="en-US" sz="2000" dirty="0" smtClean="0">
                <a:latin typeface="+mn-ea"/>
              </a:rPr>
              <a:t>层</a:t>
            </a:r>
            <a:r>
              <a:rPr lang="en-US" altLang="zh-CN" sz="2000" dirty="0">
                <a:latin typeface="+mn-ea"/>
              </a:rPr>
              <a:t>upscale+1</a:t>
            </a:r>
            <a:r>
              <a:rPr lang="zh-CN" altLang="en-US" sz="2000" dirty="0">
                <a:latin typeface="+mn-ea"/>
              </a:rPr>
              <a:t>层</a:t>
            </a:r>
            <a:r>
              <a:rPr lang="zh-CN" altLang="en-US" sz="2000" dirty="0" smtClean="0">
                <a:latin typeface="+mn-ea"/>
              </a:rPr>
              <a:t>卷积， </a:t>
            </a:r>
            <a:r>
              <a:rPr lang="en-US" altLang="zh-CN" sz="2000" dirty="0">
                <a:latin typeface="+mn-ea"/>
              </a:rPr>
              <a:t>Upscale </a:t>
            </a:r>
            <a:r>
              <a:rPr lang="zh-CN" altLang="en-US" sz="2000" dirty="0">
                <a:latin typeface="+mn-ea"/>
              </a:rPr>
              <a:t>嵌套在</a:t>
            </a:r>
            <a:r>
              <a:rPr lang="en-US" altLang="zh-CN" sz="2000" dirty="0">
                <a:latin typeface="+mn-ea"/>
              </a:rPr>
              <a:t>Encoder</a:t>
            </a:r>
            <a:r>
              <a:rPr lang="zh-CN" altLang="en-US" sz="2000" dirty="0">
                <a:latin typeface="+mn-ea"/>
              </a:rPr>
              <a:t>和</a:t>
            </a:r>
            <a:r>
              <a:rPr lang="en-US" altLang="zh-CN" sz="2000" dirty="0">
                <a:latin typeface="+mn-ea"/>
              </a:rPr>
              <a:t>Decoder</a:t>
            </a:r>
            <a:r>
              <a:rPr lang="zh-CN" altLang="en-US" sz="2000" dirty="0" smtClean="0">
                <a:latin typeface="+mn-ea"/>
              </a:rPr>
              <a:t>中</a:t>
            </a:r>
            <a:r>
              <a:rPr lang="zh-CN" altLang="en-US" sz="2000" dirty="0">
                <a:latin typeface="+mn-ea"/>
              </a:rPr>
              <a:t>，</a:t>
            </a:r>
            <a:r>
              <a:rPr lang="en-US" altLang="zh-CN" sz="2000" dirty="0" smtClean="0">
                <a:latin typeface="+mn-ea"/>
              </a:rPr>
              <a:t>Upscale</a:t>
            </a:r>
            <a:r>
              <a:rPr lang="zh-CN" altLang="en-US" sz="2000" dirty="0">
                <a:latin typeface="+mn-ea"/>
              </a:rPr>
              <a:t>的核心是</a:t>
            </a:r>
            <a:r>
              <a:rPr lang="en-US" altLang="zh-CN" sz="2000" dirty="0" err="1">
                <a:latin typeface="+mn-ea"/>
              </a:rPr>
              <a:t>PixelShuffler</a:t>
            </a:r>
            <a:r>
              <a:rPr lang="en-US" altLang="zh-CN" sz="2000" dirty="0">
                <a:latin typeface="+mn-ea"/>
              </a:rPr>
              <a:t>() </a:t>
            </a:r>
            <a:r>
              <a:rPr lang="zh-CN" altLang="en-US" sz="2000" dirty="0">
                <a:latin typeface="+mn-ea"/>
              </a:rPr>
              <a:t>，该</a:t>
            </a:r>
            <a:r>
              <a:rPr lang="zh-CN" altLang="en-US" sz="2000" dirty="0" smtClean="0">
                <a:latin typeface="+mn-ea"/>
              </a:rPr>
              <a:t>函数能够把</a:t>
            </a:r>
            <a:r>
              <a:rPr lang="zh-CN" altLang="en-US" sz="2000" dirty="0">
                <a:latin typeface="+mn-ea"/>
              </a:rPr>
              <a:t>图像</a:t>
            </a:r>
            <a:r>
              <a:rPr lang="zh-CN" altLang="en-US" sz="2000" dirty="0" smtClean="0">
                <a:latin typeface="+mn-ea"/>
              </a:rPr>
              <a:t>进行一定</a:t>
            </a:r>
            <a:r>
              <a:rPr lang="zh-CN" altLang="en-US" sz="2000" dirty="0">
                <a:latin typeface="+mn-ea"/>
              </a:rPr>
              <a:t>的扭曲，而这个扭曲增加了学习的难度，</a:t>
            </a:r>
            <a:r>
              <a:rPr lang="zh-CN" altLang="en-US" sz="2000" dirty="0" smtClean="0">
                <a:latin typeface="+mn-ea"/>
              </a:rPr>
              <a:t>反而能让模型实现</a:t>
            </a:r>
            <a:r>
              <a:rPr lang="zh-CN" altLang="en-US" sz="2000" dirty="0">
                <a:latin typeface="+mn-ea"/>
              </a:rPr>
              <a:t>最终的</a:t>
            </a:r>
            <a:r>
              <a:rPr lang="zh-CN" altLang="en-US" sz="2000" dirty="0" smtClean="0">
                <a:latin typeface="+mn-ea"/>
              </a:rPr>
              <a:t>效果，</a:t>
            </a:r>
            <a:endParaRPr lang="en-US" altLang="zh-CN" sz="2000" dirty="0" smtClean="0">
              <a:latin typeface="+mn-ea"/>
            </a:endParaRPr>
          </a:p>
        </p:txBody>
      </p:sp>
    </p:spTree>
    <p:extLst>
      <p:ext uri="{BB962C8B-B14F-4D97-AF65-F5344CB8AC3E}">
        <p14:creationId xmlns:p14="http://schemas.microsoft.com/office/powerpoint/2010/main" val="246428277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a:extLst>
              <a:ext uri="{FF2B5EF4-FFF2-40B4-BE49-F238E27FC236}">
                <a16:creationId xmlns:a16="http://schemas.microsoft.com/office/drawing/2014/main" id="{A7263B97-33B4-4F00-9036-65CE06E01FDD}"/>
              </a:ext>
            </a:extLst>
          </p:cNvPr>
          <p:cNvPicPr>
            <a:picLocks noChangeAspect="1"/>
          </p:cNvPicPr>
          <p:nvPr/>
        </p:nvPicPr>
        <p:blipFill>
          <a:blip r:embed="rId2"/>
          <a:srcRect l="35490" b="47335"/>
          <a:stretch>
            <a:fillRect/>
          </a:stretch>
        </p:blipFill>
        <p:spPr>
          <a:xfrm rot="10800000" flipH="1">
            <a:off x="0" y="0"/>
            <a:ext cx="1129890" cy="842443"/>
          </a:xfrm>
          <a:custGeom>
            <a:avLst/>
            <a:gdLst>
              <a:gd name="connsiteX0" fmla="*/ 0 w 6539008"/>
              <a:gd name="connsiteY0" fmla="*/ 0 h 4875469"/>
              <a:gd name="connsiteX1" fmla="*/ 6539008 w 6539008"/>
              <a:gd name="connsiteY1" fmla="*/ 0 h 4875469"/>
              <a:gd name="connsiteX2" fmla="*/ 6539008 w 6539008"/>
              <a:gd name="connsiteY2" fmla="*/ 4875469 h 4875469"/>
              <a:gd name="connsiteX3" fmla="*/ 0 w 6539008"/>
              <a:gd name="connsiteY3" fmla="*/ 4875469 h 4875469"/>
            </a:gdLst>
            <a:ahLst/>
            <a:cxnLst>
              <a:cxn ang="0">
                <a:pos x="connsiteX0" y="connsiteY0"/>
              </a:cxn>
              <a:cxn ang="0">
                <a:pos x="connsiteX1" y="connsiteY1"/>
              </a:cxn>
              <a:cxn ang="0">
                <a:pos x="connsiteX2" y="connsiteY2"/>
              </a:cxn>
              <a:cxn ang="0">
                <a:pos x="connsiteX3" y="connsiteY3"/>
              </a:cxn>
            </a:cxnLst>
            <a:rect l="l" t="t" r="r" b="b"/>
            <a:pathLst>
              <a:path w="6539008" h="4875469">
                <a:moveTo>
                  <a:pt x="0" y="0"/>
                </a:moveTo>
                <a:lnTo>
                  <a:pt x="6539008" y="0"/>
                </a:lnTo>
                <a:lnTo>
                  <a:pt x="6539008" y="4875469"/>
                </a:lnTo>
                <a:lnTo>
                  <a:pt x="0" y="4875469"/>
                </a:lnTo>
                <a:close/>
              </a:path>
            </a:pathLst>
          </a:custGeom>
        </p:spPr>
      </p:pic>
      <p:sp>
        <p:nvSpPr>
          <p:cNvPr id="2" name="文本框 1"/>
          <p:cNvSpPr txBox="1"/>
          <p:nvPr/>
        </p:nvSpPr>
        <p:spPr>
          <a:xfrm>
            <a:off x="862315" y="842444"/>
            <a:ext cx="10825593" cy="2246769"/>
          </a:xfrm>
          <a:prstGeom prst="rect">
            <a:avLst/>
          </a:prstGeom>
          <a:noFill/>
        </p:spPr>
        <p:txBody>
          <a:bodyPr wrap="square" rtlCol="0" anchor="ctr" anchorCtr="0">
            <a:spAutoFit/>
          </a:bodyPr>
          <a:lstStyle/>
          <a:p>
            <a:pPr marL="342900" indent="-342900">
              <a:buFont typeface="Wingdings" panose="05000000000000000000" pitchFamily="2" charset="2"/>
              <a:buChar char="l"/>
            </a:pPr>
            <a:r>
              <a:rPr lang="en-US" altLang="zh-CN" sz="2000" dirty="0">
                <a:latin typeface="+mn-ea"/>
              </a:rPr>
              <a:t>Fourth Step – </a:t>
            </a:r>
            <a:r>
              <a:rPr lang="zh-CN" altLang="en-US" sz="2000" dirty="0">
                <a:latin typeface="+mn-ea"/>
              </a:rPr>
              <a:t>人脸转换</a:t>
            </a:r>
          </a:p>
          <a:p>
            <a:r>
              <a:rPr lang="en-US" altLang="zh-CN" sz="2000" dirty="0" smtClean="0">
                <a:latin typeface="+mn-ea"/>
              </a:rPr>
              <a:t>     </a:t>
            </a:r>
            <a:r>
              <a:rPr lang="zh-CN" altLang="en-US" sz="2000" dirty="0" smtClean="0">
                <a:latin typeface="+mn-ea"/>
              </a:rPr>
              <a:t>目标：将</a:t>
            </a:r>
            <a:r>
              <a:rPr lang="zh-CN" altLang="en-US" sz="2000" dirty="0">
                <a:latin typeface="+mn-ea"/>
              </a:rPr>
              <a:t>带有</a:t>
            </a:r>
            <a:r>
              <a:rPr lang="en-US" altLang="zh-CN" sz="2000" dirty="0">
                <a:latin typeface="+mn-ea"/>
              </a:rPr>
              <a:t>landmark</a:t>
            </a:r>
            <a:r>
              <a:rPr lang="zh-CN" altLang="en-US" sz="2000" dirty="0">
                <a:latin typeface="+mn-ea"/>
              </a:rPr>
              <a:t>（ </a:t>
            </a:r>
            <a:r>
              <a:rPr lang="en-US" altLang="zh-CN" sz="2000" dirty="0">
                <a:latin typeface="+mn-ea"/>
              </a:rPr>
              <a:t>A</a:t>
            </a:r>
            <a:r>
              <a:rPr lang="zh-CN" altLang="en-US" sz="2000" dirty="0">
                <a:latin typeface="+mn-ea"/>
              </a:rPr>
              <a:t>脸）的帧图片转换成新的图片（只换</a:t>
            </a:r>
            <a:r>
              <a:rPr lang="en-US" altLang="zh-CN" sz="2000" dirty="0">
                <a:latin typeface="+mn-ea"/>
              </a:rPr>
              <a:t>landmark</a:t>
            </a:r>
            <a:r>
              <a:rPr lang="zh-CN" altLang="en-US" sz="2000" dirty="0">
                <a:latin typeface="+mn-ea"/>
              </a:rPr>
              <a:t>区域，</a:t>
            </a:r>
            <a:r>
              <a:rPr lang="en-US" altLang="zh-CN" sz="2000" dirty="0">
                <a:latin typeface="+mn-ea"/>
              </a:rPr>
              <a:t>A</a:t>
            </a:r>
            <a:r>
              <a:rPr lang="zh-CN" altLang="en-US" sz="2000" dirty="0">
                <a:latin typeface="+mn-ea"/>
              </a:rPr>
              <a:t>脸变</a:t>
            </a:r>
            <a:r>
              <a:rPr lang="en-US" altLang="zh-CN" sz="2000" dirty="0">
                <a:latin typeface="+mn-ea"/>
              </a:rPr>
              <a:t>B</a:t>
            </a:r>
            <a:r>
              <a:rPr lang="zh-CN" altLang="en-US" sz="2000" dirty="0">
                <a:latin typeface="+mn-ea"/>
              </a:rPr>
              <a:t>脸）</a:t>
            </a:r>
          </a:p>
          <a:p>
            <a:pPr marL="342900" indent="-342900">
              <a:buFont typeface="Wingdings" panose="05000000000000000000" pitchFamily="2" charset="2"/>
              <a:buChar char="ü"/>
            </a:pPr>
            <a:r>
              <a:rPr lang="zh-CN" altLang="en-US" sz="2000" dirty="0" smtClean="0">
                <a:latin typeface="+mn-ea"/>
              </a:rPr>
              <a:t>生成</a:t>
            </a:r>
            <a:r>
              <a:rPr lang="zh-CN" altLang="en-US" sz="2000" dirty="0">
                <a:latin typeface="+mn-ea"/>
              </a:rPr>
              <a:t>每一帧图片中</a:t>
            </a:r>
            <a:r>
              <a:rPr lang="en-US" altLang="zh-CN" sz="2000" dirty="0">
                <a:latin typeface="+mn-ea"/>
              </a:rPr>
              <a:t>A</a:t>
            </a:r>
            <a:r>
              <a:rPr lang="zh-CN" altLang="en-US" sz="2000" dirty="0">
                <a:latin typeface="+mn-ea"/>
              </a:rPr>
              <a:t>脸区域对应的</a:t>
            </a:r>
            <a:r>
              <a:rPr lang="en-US" altLang="zh-CN" sz="2000" dirty="0">
                <a:latin typeface="+mn-ea"/>
              </a:rPr>
              <a:t>B</a:t>
            </a:r>
            <a:r>
              <a:rPr lang="zh-CN" altLang="en-US" sz="2000" dirty="0">
                <a:latin typeface="+mn-ea"/>
              </a:rPr>
              <a:t>脸区域图片</a:t>
            </a:r>
          </a:p>
          <a:p>
            <a:r>
              <a:rPr lang="zh-CN" altLang="en-US" sz="2000" dirty="0" smtClean="0">
                <a:latin typeface="+mn-ea"/>
              </a:rPr>
              <a:t>     过程</a:t>
            </a:r>
            <a:r>
              <a:rPr lang="zh-CN" altLang="en-US" sz="2000" dirty="0">
                <a:latin typeface="+mn-ea"/>
              </a:rPr>
              <a:t>：</a:t>
            </a:r>
            <a:r>
              <a:rPr lang="en-US" altLang="zh-CN" sz="2000" dirty="0" err="1">
                <a:latin typeface="+mn-ea"/>
              </a:rPr>
              <a:t>Decoder_B</a:t>
            </a:r>
            <a:r>
              <a:rPr lang="en-US" altLang="zh-CN" sz="2000" dirty="0">
                <a:latin typeface="+mn-ea"/>
              </a:rPr>
              <a:t> (Encoder(A)) </a:t>
            </a:r>
            <a:r>
              <a:rPr lang="zh-CN" altLang="en-US" sz="2000" dirty="0" smtClean="0">
                <a:latin typeface="+mn-ea"/>
              </a:rPr>
              <a:t>（输入</a:t>
            </a:r>
            <a:r>
              <a:rPr lang="en-US" altLang="zh-CN" sz="2000" dirty="0">
                <a:latin typeface="+mn-ea"/>
              </a:rPr>
              <a:t>A </a:t>
            </a:r>
            <a:r>
              <a:rPr lang="zh-CN" altLang="en-US" sz="2000" dirty="0">
                <a:latin typeface="+mn-ea"/>
              </a:rPr>
              <a:t>，输出</a:t>
            </a:r>
            <a:r>
              <a:rPr lang="en-US" altLang="zh-CN" sz="2000" dirty="0" smtClean="0">
                <a:latin typeface="+mn-ea"/>
              </a:rPr>
              <a:t>B</a:t>
            </a:r>
            <a:r>
              <a:rPr lang="zh-CN" altLang="en-US" sz="2000" dirty="0" smtClean="0">
                <a:latin typeface="+mn-ea"/>
              </a:rPr>
              <a:t>）</a:t>
            </a:r>
            <a:endParaRPr lang="en-US" altLang="zh-CN" sz="2000" dirty="0" smtClean="0">
              <a:latin typeface="+mn-ea"/>
            </a:endParaRPr>
          </a:p>
          <a:p>
            <a:pPr marL="342900" indent="-342900">
              <a:buFont typeface="Wingdings" panose="05000000000000000000" pitchFamily="2" charset="2"/>
              <a:buChar char="ü"/>
            </a:pPr>
            <a:r>
              <a:rPr lang="zh-CN" altLang="en-US" sz="2000" dirty="0">
                <a:latin typeface="+mn-ea"/>
              </a:rPr>
              <a:t>将生成的</a:t>
            </a:r>
            <a:r>
              <a:rPr lang="en-US" altLang="zh-CN" sz="2000" dirty="0">
                <a:latin typeface="+mn-ea"/>
              </a:rPr>
              <a:t>B</a:t>
            </a:r>
            <a:r>
              <a:rPr lang="zh-CN" altLang="en-US" sz="2000" dirty="0">
                <a:latin typeface="+mn-ea"/>
              </a:rPr>
              <a:t>脸图片替换</a:t>
            </a:r>
            <a:r>
              <a:rPr lang="en-US" altLang="zh-CN" sz="2000" dirty="0">
                <a:latin typeface="+mn-ea"/>
              </a:rPr>
              <a:t>A</a:t>
            </a:r>
            <a:r>
              <a:rPr lang="zh-CN" altLang="en-US" sz="2000" dirty="0">
                <a:latin typeface="+mn-ea"/>
              </a:rPr>
              <a:t>脸</a:t>
            </a:r>
            <a:r>
              <a:rPr lang="zh-CN" altLang="en-US" sz="2000" dirty="0" smtClean="0">
                <a:latin typeface="+mn-ea"/>
              </a:rPr>
              <a:t>区域，根据</a:t>
            </a:r>
            <a:r>
              <a:rPr lang="zh-CN" altLang="en-US" sz="2000" dirty="0">
                <a:latin typeface="+mn-ea"/>
              </a:rPr>
              <a:t>之</a:t>
            </a:r>
            <a:r>
              <a:rPr lang="zh-CN" altLang="en-US" sz="2000" dirty="0" smtClean="0">
                <a:latin typeface="+mn-ea"/>
              </a:rPr>
              <a:t>前人</a:t>
            </a:r>
            <a:r>
              <a:rPr lang="zh-CN" altLang="en-US" sz="2000" dirty="0">
                <a:latin typeface="+mn-ea"/>
              </a:rPr>
              <a:t>脸检测生成的</a:t>
            </a:r>
            <a:r>
              <a:rPr lang="en-US" altLang="zh-CN" sz="2000" dirty="0" err="1">
                <a:latin typeface="+mn-ea"/>
              </a:rPr>
              <a:t>json</a:t>
            </a:r>
            <a:r>
              <a:rPr lang="zh-CN" altLang="en-US" sz="2000" dirty="0">
                <a:latin typeface="+mn-ea"/>
              </a:rPr>
              <a:t>文件找到</a:t>
            </a:r>
            <a:r>
              <a:rPr lang="en-US" altLang="zh-CN" sz="2000" dirty="0">
                <a:latin typeface="+mn-ea"/>
              </a:rPr>
              <a:t>A</a:t>
            </a:r>
            <a:r>
              <a:rPr lang="zh-CN" altLang="en-US" sz="2000" dirty="0">
                <a:latin typeface="+mn-ea"/>
              </a:rPr>
              <a:t>脸的</a:t>
            </a:r>
            <a:r>
              <a:rPr lang="en-US" altLang="zh-CN" sz="2000" dirty="0">
                <a:latin typeface="+mn-ea"/>
              </a:rPr>
              <a:t>landmark</a:t>
            </a:r>
            <a:r>
              <a:rPr lang="zh-CN" altLang="en-US" sz="2000" dirty="0">
                <a:latin typeface="+mn-ea"/>
              </a:rPr>
              <a:t>，逐帧替换，生成一系列新图</a:t>
            </a:r>
            <a:r>
              <a:rPr lang="zh-CN" altLang="en-US" sz="2000" dirty="0" smtClean="0">
                <a:latin typeface="+mn-ea"/>
              </a:rPr>
              <a:t>。</a:t>
            </a:r>
            <a:endParaRPr lang="en-US" altLang="zh-CN" sz="2000" dirty="0">
              <a:latin typeface="+mn-ea"/>
            </a:endParaRPr>
          </a:p>
          <a:p>
            <a:endParaRPr lang="zh-CN" altLang="en-US" sz="2000" dirty="0">
              <a:latin typeface="+mn-ea"/>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507" y="2782362"/>
            <a:ext cx="5534025" cy="3248025"/>
          </a:xfrm>
          <a:prstGeom prst="rect">
            <a:avLst/>
          </a:prstGeom>
        </p:spPr>
      </p:pic>
      <p:sp>
        <p:nvSpPr>
          <p:cNvPr id="4" name="矩形 3"/>
          <p:cNvSpPr/>
          <p:nvPr/>
        </p:nvSpPr>
        <p:spPr>
          <a:xfrm>
            <a:off x="862315" y="6030387"/>
            <a:ext cx="9934639" cy="707886"/>
          </a:xfrm>
          <a:prstGeom prst="rect">
            <a:avLst/>
          </a:prstGeom>
        </p:spPr>
        <p:txBody>
          <a:bodyPr wrap="square">
            <a:spAutoFit/>
          </a:bodyPr>
          <a:lstStyle/>
          <a:p>
            <a:pPr marL="285750" indent="-285750">
              <a:buFont typeface="Wingdings" panose="05000000000000000000" pitchFamily="2" charset="2"/>
              <a:buChar char="l"/>
            </a:pPr>
            <a:r>
              <a:rPr lang="en-US" altLang="zh-CN" sz="2000" dirty="0" smtClean="0">
                <a:latin typeface="+mn-ea"/>
              </a:rPr>
              <a:t>Fifth </a:t>
            </a:r>
            <a:r>
              <a:rPr lang="en-US" altLang="zh-CN" sz="2000" dirty="0">
                <a:latin typeface="+mn-ea"/>
              </a:rPr>
              <a:t>Step – </a:t>
            </a:r>
            <a:r>
              <a:rPr lang="zh-CN" altLang="en-US" sz="2000" dirty="0">
                <a:latin typeface="+mn-ea"/>
              </a:rPr>
              <a:t>图片转视频</a:t>
            </a:r>
          </a:p>
          <a:p>
            <a:r>
              <a:rPr lang="zh-CN" altLang="en-US" sz="2000" dirty="0">
                <a:latin typeface="+mn-ea"/>
              </a:rPr>
              <a:t>将经过</a:t>
            </a:r>
            <a:r>
              <a:rPr lang="en-US" altLang="zh-CN" sz="2000" dirty="0">
                <a:latin typeface="+mn-ea"/>
              </a:rPr>
              <a:t>Step4</a:t>
            </a:r>
            <a:r>
              <a:rPr lang="zh-CN" altLang="en-US" sz="2000" dirty="0">
                <a:latin typeface="+mn-ea"/>
              </a:rPr>
              <a:t>转换后的图片通过</a:t>
            </a:r>
            <a:r>
              <a:rPr lang="en-US" altLang="zh-CN" sz="2000" dirty="0" err="1">
                <a:latin typeface="+mn-ea"/>
              </a:rPr>
              <a:t>FFmpeg</a:t>
            </a:r>
            <a:r>
              <a:rPr lang="zh-CN" altLang="en-US" sz="2000" dirty="0">
                <a:latin typeface="+mn-ea"/>
              </a:rPr>
              <a:t>组合成视频</a:t>
            </a:r>
            <a:r>
              <a:rPr lang="zh-CN" altLang="en-US" sz="2000" dirty="0" smtClean="0">
                <a:latin typeface="+mn-ea"/>
              </a:rPr>
              <a:t>，原</a:t>
            </a:r>
            <a:r>
              <a:rPr lang="zh-CN" altLang="en-US" sz="2000" dirty="0">
                <a:latin typeface="+mn-ea"/>
              </a:rPr>
              <a:t>视频的音频也可以加进去。</a:t>
            </a:r>
            <a:endParaRPr lang="zh-CN" altLang="en-US" sz="2000" i="0" dirty="0">
              <a:effectLst/>
              <a:latin typeface="+mn-ea"/>
            </a:endParaRPr>
          </a:p>
        </p:txBody>
      </p:sp>
    </p:spTree>
    <p:extLst>
      <p:ext uri="{BB962C8B-B14F-4D97-AF65-F5344CB8AC3E}">
        <p14:creationId xmlns:p14="http://schemas.microsoft.com/office/powerpoint/2010/main" val="278510423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1C5842A-68EF-46AB-B706-D27E52CA188B}"/>
              </a:ext>
            </a:extLst>
          </p:cNvPr>
          <p:cNvPicPr>
            <a:picLocks noChangeAspect="1"/>
          </p:cNvPicPr>
          <p:nvPr/>
        </p:nvPicPr>
        <p:blipFill>
          <a:blip r:embed="rId6"/>
          <a:srcRect l="35490" b="47335"/>
          <a:stretch>
            <a:fillRect/>
          </a:stretch>
        </p:blipFill>
        <p:spPr>
          <a:xfrm>
            <a:off x="0" y="3102832"/>
            <a:ext cx="5036457" cy="3755170"/>
          </a:xfrm>
          <a:custGeom>
            <a:avLst/>
            <a:gdLst>
              <a:gd name="connsiteX0" fmla="*/ 0 w 6539008"/>
              <a:gd name="connsiteY0" fmla="*/ 0 h 4875469"/>
              <a:gd name="connsiteX1" fmla="*/ 6539008 w 6539008"/>
              <a:gd name="connsiteY1" fmla="*/ 0 h 4875469"/>
              <a:gd name="connsiteX2" fmla="*/ 6539008 w 6539008"/>
              <a:gd name="connsiteY2" fmla="*/ 4875469 h 4875469"/>
              <a:gd name="connsiteX3" fmla="*/ 0 w 6539008"/>
              <a:gd name="connsiteY3" fmla="*/ 4875469 h 4875469"/>
            </a:gdLst>
            <a:ahLst/>
            <a:cxnLst>
              <a:cxn ang="0">
                <a:pos x="connsiteX0" y="connsiteY0"/>
              </a:cxn>
              <a:cxn ang="0">
                <a:pos x="connsiteX1" y="connsiteY1"/>
              </a:cxn>
              <a:cxn ang="0">
                <a:pos x="connsiteX2" y="connsiteY2"/>
              </a:cxn>
              <a:cxn ang="0">
                <a:pos x="connsiteX3" y="connsiteY3"/>
              </a:cxn>
            </a:cxnLst>
            <a:rect l="l" t="t" r="r" b="b"/>
            <a:pathLst>
              <a:path w="6539008" h="4875469">
                <a:moveTo>
                  <a:pt x="0" y="0"/>
                </a:moveTo>
                <a:lnTo>
                  <a:pt x="6539008" y="0"/>
                </a:lnTo>
                <a:lnTo>
                  <a:pt x="6539008" y="4875469"/>
                </a:lnTo>
                <a:lnTo>
                  <a:pt x="0" y="4875469"/>
                </a:lnTo>
                <a:close/>
              </a:path>
            </a:pathLst>
          </a:custGeom>
        </p:spPr>
      </p:pic>
      <p:pic>
        <p:nvPicPr>
          <p:cNvPr id="3" name="图片 2">
            <a:extLst>
              <a:ext uri="{FF2B5EF4-FFF2-40B4-BE49-F238E27FC236}">
                <a16:creationId xmlns:a16="http://schemas.microsoft.com/office/drawing/2014/main" id="{8DB5AE33-1F83-4A24-963D-D85FE8F92998}"/>
              </a:ext>
            </a:extLst>
          </p:cNvPr>
          <p:cNvPicPr>
            <a:picLocks noChangeAspect="1"/>
          </p:cNvPicPr>
          <p:nvPr/>
        </p:nvPicPr>
        <p:blipFill>
          <a:blip r:embed="rId6"/>
          <a:srcRect l="35490" b="47335"/>
          <a:stretch>
            <a:fillRect/>
          </a:stretch>
        </p:blipFill>
        <p:spPr>
          <a:xfrm rot="10800000">
            <a:off x="7881256" y="0"/>
            <a:ext cx="4310743" cy="3214079"/>
          </a:xfrm>
          <a:custGeom>
            <a:avLst/>
            <a:gdLst>
              <a:gd name="connsiteX0" fmla="*/ 0 w 6539008"/>
              <a:gd name="connsiteY0" fmla="*/ 0 h 4875469"/>
              <a:gd name="connsiteX1" fmla="*/ 6539008 w 6539008"/>
              <a:gd name="connsiteY1" fmla="*/ 0 h 4875469"/>
              <a:gd name="connsiteX2" fmla="*/ 6539008 w 6539008"/>
              <a:gd name="connsiteY2" fmla="*/ 4875469 h 4875469"/>
              <a:gd name="connsiteX3" fmla="*/ 0 w 6539008"/>
              <a:gd name="connsiteY3" fmla="*/ 4875469 h 4875469"/>
            </a:gdLst>
            <a:ahLst/>
            <a:cxnLst>
              <a:cxn ang="0">
                <a:pos x="connsiteX0" y="connsiteY0"/>
              </a:cxn>
              <a:cxn ang="0">
                <a:pos x="connsiteX1" y="connsiteY1"/>
              </a:cxn>
              <a:cxn ang="0">
                <a:pos x="connsiteX2" y="connsiteY2"/>
              </a:cxn>
              <a:cxn ang="0">
                <a:pos x="connsiteX3" y="connsiteY3"/>
              </a:cxn>
            </a:cxnLst>
            <a:rect l="l" t="t" r="r" b="b"/>
            <a:pathLst>
              <a:path w="6539008" h="4875469">
                <a:moveTo>
                  <a:pt x="0" y="0"/>
                </a:moveTo>
                <a:lnTo>
                  <a:pt x="6539008" y="0"/>
                </a:lnTo>
                <a:lnTo>
                  <a:pt x="6539008" y="4875469"/>
                </a:lnTo>
                <a:lnTo>
                  <a:pt x="0" y="4875469"/>
                </a:lnTo>
                <a:close/>
              </a:path>
            </a:pathLst>
          </a:custGeom>
        </p:spPr>
      </p:pic>
      <p:sp>
        <p:nvSpPr>
          <p:cNvPr id="4" name="PA-文本框 10">
            <a:extLst>
              <a:ext uri="{FF2B5EF4-FFF2-40B4-BE49-F238E27FC236}">
                <a16:creationId xmlns:a16="http://schemas.microsoft.com/office/drawing/2014/main" id="{112E3CD3-4F79-4CCE-B561-598F86AB31DB}"/>
              </a:ext>
            </a:extLst>
          </p:cNvPr>
          <p:cNvSpPr txBox="1"/>
          <p:nvPr>
            <p:custDataLst>
              <p:tags r:id="rId2"/>
            </p:custDataLst>
          </p:nvPr>
        </p:nvSpPr>
        <p:spPr>
          <a:xfrm>
            <a:off x="3886324" y="2983540"/>
            <a:ext cx="4298275" cy="400110"/>
          </a:xfrm>
          <a:prstGeom prst="rect">
            <a:avLst/>
          </a:prstGeom>
          <a:noFill/>
        </p:spPr>
        <p:txBody>
          <a:bodyPr wrap="square" rtlCol="0">
            <a:spAutoFit/>
          </a:bodyPr>
          <a:lstStyle/>
          <a:p>
            <a:pPr algn="ctr"/>
            <a:r>
              <a:rPr lang="en-US" altLang="zh-CN" sz="2000" b="1" dirty="0">
                <a:latin typeface="+mn-ea"/>
              </a:rPr>
              <a:t>Dual Shot Face Detector</a:t>
            </a:r>
            <a:endParaRPr lang="zh-CN" altLang="en-US" sz="2000" b="1" dirty="0">
              <a:solidFill>
                <a:schemeClr val="accent1"/>
              </a:solidFill>
              <a:latin typeface="+mn-ea"/>
            </a:endParaRPr>
          </a:p>
        </p:txBody>
      </p:sp>
      <p:sp>
        <p:nvSpPr>
          <p:cNvPr id="6" name="矩形 5">
            <a:extLst>
              <a:ext uri="{FF2B5EF4-FFF2-40B4-BE49-F238E27FC236}">
                <a16:creationId xmlns:a16="http://schemas.microsoft.com/office/drawing/2014/main" id="{840BD02C-AF19-48F8-AC84-4E59481B0E7B}"/>
              </a:ext>
            </a:extLst>
          </p:cNvPr>
          <p:cNvSpPr/>
          <p:nvPr/>
        </p:nvSpPr>
        <p:spPr>
          <a:xfrm>
            <a:off x="-656772" y="691264"/>
            <a:ext cx="6131164" cy="1015663"/>
          </a:xfrm>
          <a:prstGeom prst="rect">
            <a:avLst/>
          </a:prstGeom>
        </p:spPr>
        <p:txBody>
          <a:bodyPr wrap="square">
            <a:spAutoFit/>
          </a:bodyPr>
          <a:lstStyle/>
          <a:p>
            <a:pPr algn="ctr"/>
            <a:r>
              <a:rPr lang="en-US" altLang="zh-CN" sz="6000" b="1" dirty="0">
                <a:solidFill>
                  <a:schemeClr val="accent2"/>
                </a:solidFill>
                <a:latin typeface="微软雅黑" panose="020B0503020204020204" pitchFamily="34" charset="-122"/>
                <a:ea typeface="微软雅黑" panose="020B0503020204020204" pitchFamily="34" charset="-122"/>
                <a:cs typeface="Bebas Neue" charset="0"/>
                <a:sym typeface="Bebas Neue" charset="0"/>
              </a:rPr>
              <a:t>Contents</a:t>
            </a:r>
            <a:endParaRPr lang="zh-CN" altLang="en-US" sz="6000" dirty="0">
              <a:solidFill>
                <a:schemeClr val="accent2"/>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D5696CF6-B230-4708-947F-5B18EA24C102}"/>
              </a:ext>
            </a:extLst>
          </p:cNvPr>
          <p:cNvSpPr/>
          <p:nvPr/>
        </p:nvSpPr>
        <p:spPr>
          <a:xfrm>
            <a:off x="3589627" y="2885503"/>
            <a:ext cx="657154" cy="657154"/>
          </a:xfrm>
          <a:prstGeom prst="ellipse">
            <a:avLst/>
          </a:prstGeom>
          <a:solidFill>
            <a:schemeClr val="accent2"/>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zh-CN" altLang="en-US" dirty="0"/>
          </a:p>
        </p:txBody>
      </p:sp>
      <p:sp>
        <p:nvSpPr>
          <p:cNvPr id="8" name="文本框 7">
            <a:extLst>
              <a:ext uri="{FF2B5EF4-FFF2-40B4-BE49-F238E27FC236}">
                <a16:creationId xmlns:a16="http://schemas.microsoft.com/office/drawing/2014/main" id="{B424D436-8AF3-4CD0-9023-93102937C62A}"/>
              </a:ext>
            </a:extLst>
          </p:cNvPr>
          <p:cNvSpPr txBox="1"/>
          <p:nvPr/>
        </p:nvSpPr>
        <p:spPr>
          <a:xfrm>
            <a:off x="3646741" y="2834771"/>
            <a:ext cx="542926" cy="707886"/>
          </a:xfrm>
          <a:prstGeom prst="rect">
            <a:avLst/>
          </a:prstGeom>
          <a:noFill/>
        </p:spPr>
        <p:txBody>
          <a:bodyPr wrap="square" rtlCol="0" anchor="ctr" anchorCtr="0">
            <a:spAutoFit/>
          </a:bodyPr>
          <a:lstStyle/>
          <a:p>
            <a:pPr algn="ctr"/>
            <a:r>
              <a:rPr lang="en-US" altLang="zh-CN" sz="4000" dirty="0">
                <a:solidFill>
                  <a:schemeClr val="bg1"/>
                </a:solidFill>
              </a:rPr>
              <a:t>1</a:t>
            </a:r>
            <a:endParaRPr lang="zh-CN" altLang="en-US" sz="4000" dirty="0">
              <a:solidFill>
                <a:schemeClr val="bg1"/>
              </a:solidFill>
            </a:endParaRPr>
          </a:p>
        </p:txBody>
      </p:sp>
      <p:cxnSp>
        <p:nvCxnSpPr>
          <p:cNvPr id="9" name="直接连接符 8">
            <a:extLst>
              <a:ext uri="{FF2B5EF4-FFF2-40B4-BE49-F238E27FC236}">
                <a16:creationId xmlns:a16="http://schemas.microsoft.com/office/drawing/2014/main" id="{801E0502-89FE-4881-9B44-0533A08B0731}"/>
              </a:ext>
            </a:extLst>
          </p:cNvPr>
          <p:cNvCxnSpPr>
            <a:cxnSpLocks/>
          </p:cNvCxnSpPr>
          <p:nvPr/>
        </p:nvCxnSpPr>
        <p:spPr>
          <a:xfrm>
            <a:off x="271415" y="1725977"/>
            <a:ext cx="4274791"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PA-文本框 10">
            <a:extLst>
              <a:ext uri="{FF2B5EF4-FFF2-40B4-BE49-F238E27FC236}">
                <a16:creationId xmlns:a16="http://schemas.microsoft.com/office/drawing/2014/main" id="{CCD2C9BC-B2C9-4CC2-A44E-F4C6604A724F}"/>
              </a:ext>
            </a:extLst>
          </p:cNvPr>
          <p:cNvSpPr txBox="1"/>
          <p:nvPr>
            <p:custDataLst>
              <p:tags r:id="rId3"/>
            </p:custDataLst>
          </p:nvPr>
        </p:nvSpPr>
        <p:spPr>
          <a:xfrm>
            <a:off x="4668724" y="4127428"/>
            <a:ext cx="8067825" cy="400110"/>
          </a:xfrm>
          <a:prstGeom prst="rect">
            <a:avLst/>
          </a:prstGeom>
          <a:noFill/>
        </p:spPr>
        <p:txBody>
          <a:bodyPr wrap="square" rtlCol="0">
            <a:spAutoFit/>
          </a:bodyPr>
          <a:lstStyle/>
          <a:p>
            <a:pPr algn="ctr"/>
            <a:r>
              <a:rPr lang="en-US" altLang="zh-CN" sz="2000" b="1" dirty="0">
                <a:latin typeface="+mn-ea"/>
              </a:rPr>
              <a:t>Fast Face-swap Using Convolutional Neural Networks</a:t>
            </a:r>
            <a:endParaRPr lang="zh-CN" altLang="en-US" sz="2000" b="1" dirty="0">
              <a:solidFill>
                <a:schemeClr val="accent1"/>
              </a:solidFill>
              <a:latin typeface="+mn-ea"/>
            </a:endParaRPr>
          </a:p>
        </p:txBody>
      </p:sp>
      <p:sp>
        <p:nvSpPr>
          <p:cNvPr id="12" name="椭圆 11">
            <a:extLst>
              <a:ext uri="{FF2B5EF4-FFF2-40B4-BE49-F238E27FC236}">
                <a16:creationId xmlns:a16="http://schemas.microsoft.com/office/drawing/2014/main" id="{90573D41-DD9B-446D-AAC4-22AB9D2CD237}"/>
              </a:ext>
            </a:extLst>
          </p:cNvPr>
          <p:cNvSpPr/>
          <p:nvPr/>
        </p:nvSpPr>
        <p:spPr>
          <a:xfrm>
            <a:off x="4407486" y="4024272"/>
            <a:ext cx="657154" cy="657154"/>
          </a:xfrm>
          <a:prstGeom prst="ellipse">
            <a:avLst/>
          </a:prstGeom>
          <a:solidFill>
            <a:schemeClr val="accent2"/>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zh-CN" altLang="en-US" dirty="0"/>
          </a:p>
        </p:txBody>
      </p:sp>
      <p:sp>
        <p:nvSpPr>
          <p:cNvPr id="13" name="文本框 12">
            <a:extLst>
              <a:ext uri="{FF2B5EF4-FFF2-40B4-BE49-F238E27FC236}">
                <a16:creationId xmlns:a16="http://schemas.microsoft.com/office/drawing/2014/main" id="{D0898A6C-A539-4FA3-9403-0E92DB45D45E}"/>
              </a:ext>
            </a:extLst>
          </p:cNvPr>
          <p:cNvSpPr txBox="1"/>
          <p:nvPr/>
        </p:nvSpPr>
        <p:spPr>
          <a:xfrm>
            <a:off x="4464600" y="3973540"/>
            <a:ext cx="542926" cy="707886"/>
          </a:xfrm>
          <a:prstGeom prst="rect">
            <a:avLst/>
          </a:prstGeom>
          <a:noFill/>
        </p:spPr>
        <p:txBody>
          <a:bodyPr wrap="square" rtlCol="0" anchor="ctr" anchorCtr="0">
            <a:spAutoFit/>
          </a:bodyPr>
          <a:lstStyle/>
          <a:p>
            <a:pPr algn="ctr"/>
            <a:r>
              <a:rPr lang="en-US" altLang="zh-CN" sz="4000" dirty="0">
                <a:solidFill>
                  <a:schemeClr val="bg1"/>
                </a:solidFill>
              </a:rPr>
              <a:t>2</a:t>
            </a:r>
            <a:endParaRPr lang="zh-CN" altLang="en-US" sz="4000" dirty="0">
              <a:solidFill>
                <a:schemeClr val="bg1"/>
              </a:solidFill>
            </a:endParaRPr>
          </a:p>
        </p:txBody>
      </p:sp>
      <p:sp>
        <p:nvSpPr>
          <p:cNvPr id="14" name="PA-文本框 10">
            <a:extLst>
              <a:ext uri="{FF2B5EF4-FFF2-40B4-BE49-F238E27FC236}">
                <a16:creationId xmlns:a16="http://schemas.microsoft.com/office/drawing/2014/main" id="{BA7F56B8-A5A4-41B6-B476-0E0EE9C5AF8A}"/>
              </a:ext>
            </a:extLst>
          </p:cNvPr>
          <p:cNvSpPr txBox="1"/>
          <p:nvPr>
            <p:custDataLst>
              <p:tags r:id="rId4"/>
            </p:custDataLst>
          </p:nvPr>
        </p:nvSpPr>
        <p:spPr>
          <a:xfrm>
            <a:off x="5969441" y="5127833"/>
            <a:ext cx="3254390" cy="453457"/>
          </a:xfrm>
          <a:prstGeom prst="rect">
            <a:avLst/>
          </a:prstGeom>
          <a:noFill/>
        </p:spPr>
        <p:txBody>
          <a:bodyPr wrap="square" rtlCol="0">
            <a:spAutoFit/>
          </a:bodyPr>
          <a:lstStyle/>
          <a:p>
            <a:pPr>
              <a:lnSpc>
                <a:spcPct val="130000"/>
              </a:lnSpc>
            </a:pPr>
            <a:r>
              <a:rPr lang="zh-CN" altLang="en-US" sz="2000" b="1" dirty="0" smtClean="0">
                <a:latin typeface="微软雅黑" panose="020B0503020204020204" pitchFamily="34" charset="-122"/>
                <a:ea typeface="微软雅黑" panose="020B0503020204020204" pitchFamily="34" charset="-122"/>
              </a:rPr>
              <a:t>换脸的实现</a:t>
            </a:r>
            <a:endParaRPr lang="zh-CN" altLang="en-US" sz="2000" b="1" dirty="0">
              <a:latin typeface="微软雅黑" panose="020B0503020204020204" pitchFamily="34" charset="-122"/>
              <a:ea typeface="微软雅黑" panose="020B0503020204020204" pitchFamily="34" charset="-122"/>
            </a:endParaRPr>
          </a:p>
        </p:txBody>
      </p:sp>
      <p:sp>
        <p:nvSpPr>
          <p:cNvPr id="16" name="椭圆 15">
            <a:extLst>
              <a:ext uri="{FF2B5EF4-FFF2-40B4-BE49-F238E27FC236}">
                <a16:creationId xmlns:a16="http://schemas.microsoft.com/office/drawing/2014/main" id="{866576D8-E32A-4BAC-A932-23392FFBEDDD}"/>
              </a:ext>
            </a:extLst>
          </p:cNvPr>
          <p:cNvSpPr/>
          <p:nvPr/>
        </p:nvSpPr>
        <p:spPr>
          <a:xfrm>
            <a:off x="5145815" y="5051351"/>
            <a:ext cx="657154" cy="657154"/>
          </a:xfrm>
          <a:prstGeom prst="ellipse">
            <a:avLst/>
          </a:prstGeom>
          <a:solidFill>
            <a:schemeClr val="accent2"/>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zh-CN" altLang="en-US" dirty="0"/>
          </a:p>
        </p:txBody>
      </p:sp>
      <p:sp>
        <p:nvSpPr>
          <p:cNvPr id="17" name="文本框 16">
            <a:extLst>
              <a:ext uri="{FF2B5EF4-FFF2-40B4-BE49-F238E27FC236}">
                <a16:creationId xmlns:a16="http://schemas.microsoft.com/office/drawing/2014/main" id="{0D594CED-4658-45B5-9D6C-FE22B12D8A79}"/>
              </a:ext>
            </a:extLst>
          </p:cNvPr>
          <p:cNvSpPr txBox="1"/>
          <p:nvPr/>
        </p:nvSpPr>
        <p:spPr>
          <a:xfrm>
            <a:off x="5202929" y="5000619"/>
            <a:ext cx="542926" cy="707886"/>
          </a:xfrm>
          <a:prstGeom prst="rect">
            <a:avLst/>
          </a:prstGeom>
          <a:noFill/>
        </p:spPr>
        <p:txBody>
          <a:bodyPr wrap="square" rtlCol="0" anchor="ctr" anchorCtr="0">
            <a:spAutoFit/>
          </a:bodyPr>
          <a:lstStyle/>
          <a:p>
            <a:pPr algn="ctr"/>
            <a:r>
              <a:rPr lang="en-US" altLang="zh-CN" sz="4000" dirty="0">
                <a:solidFill>
                  <a:schemeClr val="bg1"/>
                </a:solidFill>
              </a:rPr>
              <a:t>3</a:t>
            </a:r>
            <a:endParaRPr lang="zh-CN" altLang="en-US" sz="4000" dirty="0">
              <a:solidFill>
                <a:schemeClr val="bg1"/>
              </a:solidFill>
            </a:endParaRPr>
          </a:p>
        </p:txBody>
      </p:sp>
    </p:spTree>
    <p:extLst>
      <p:ext uri="{BB962C8B-B14F-4D97-AF65-F5344CB8AC3E}">
        <p14:creationId xmlns:p14="http://schemas.microsoft.com/office/powerpoint/2010/main" val="4085727303"/>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p:tgtEl>
                                          <p:spTgt spid="10"/>
                                        </p:tgtEl>
                                        <p:attrNameLst>
                                          <p:attrName>ppt_y</p:attrName>
                                        </p:attrNameLst>
                                      </p:cBhvr>
                                      <p:tavLst>
                                        <p:tav tm="0">
                                          <p:val>
                                            <p:strVal val="#ppt_y-#ppt_h*1.125000"/>
                                          </p:val>
                                        </p:tav>
                                        <p:tav tm="100000">
                                          <p:val>
                                            <p:strVal val="#ppt_y"/>
                                          </p:val>
                                        </p:tav>
                                      </p:tavLst>
                                    </p:anim>
                                    <p:animEffect transition="in" filter="wipe(down)">
                                      <p:cBhvr>
                                        <p:cTn id="13" dur="500"/>
                                        <p:tgtEl>
                                          <p:spTgt spid="10"/>
                                        </p:tgtEl>
                                      </p:cBhvr>
                                    </p:animEffect>
                                  </p:childTnLst>
                                </p:cTn>
                              </p:par>
                            </p:childTnLst>
                          </p:cTn>
                        </p:par>
                        <p:par>
                          <p:cTn id="14" fill="hold">
                            <p:stCondLst>
                              <p:cond delay="1000"/>
                            </p:stCondLst>
                            <p:childTnLst>
                              <p:par>
                                <p:cTn id="15" presetID="12" presetClass="entr" presetSubtype="1"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p:tgtEl>
                                          <p:spTgt spid="14"/>
                                        </p:tgtEl>
                                        <p:attrNameLst>
                                          <p:attrName>ppt_y</p:attrName>
                                        </p:attrNameLst>
                                      </p:cBhvr>
                                      <p:tavLst>
                                        <p:tav tm="0">
                                          <p:val>
                                            <p:strVal val="#ppt_y-#ppt_h*1.125000"/>
                                          </p:val>
                                        </p:tav>
                                        <p:tav tm="100000">
                                          <p:val>
                                            <p:strVal val="#ppt_y"/>
                                          </p:val>
                                        </p:tav>
                                      </p:tavLst>
                                    </p:anim>
                                    <p:animEffect transition="in" filter="wipe(down)">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a:extLst>
              <a:ext uri="{FF2B5EF4-FFF2-40B4-BE49-F238E27FC236}">
                <a16:creationId xmlns:a16="http://schemas.microsoft.com/office/drawing/2014/main" id="{A7263B97-33B4-4F00-9036-65CE06E01FDD}"/>
              </a:ext>
            </a:extLst>
          </p:cNvPr>
          <p:cNvPicPr>
            <a:picLocks noChangeAspect="1"/>
          </p:cNvPicPr>
          <p:nvPr/>
        </p:nvPicPr>
        <p:blipFill>
          <a:blip r:embed="rId2"/>
          <a:srcRect l="35490" b="47335"/>
          <a:stretch>
            <a:fillRect/>
          </a:stretch>
        </p:blipFill>
        <p:spPr>
          <a:xfrm rot="10800000" flipH="1">
            <a:off x="0" y="0"/>
            <a:ext cx="1129890" cy="842443"/>
          </a:xfrm>
          <a:custGeom>
            <a:avLst/>
            <a:gdLst>
              <a:gd name="connsiteX0" fmla="*/ 0 w 6539008"/>
              <a:gd name="connsiteY0" fmla="*/ 0 h 4875469"/>
              <a:gd name="connsiteX1" fmla="*/ 6539008 w 6539008"/>
              <a:gd name="connsiteY1" fmla="*/ 0 h 4875469"/>
              <a:gd name="connsiteX2" fmla="*/ 6539008 w 6539008"/>
              <a:gd name="connsiteY2" fmla="*/ 4875469 h 4875469"/>
              <a:gd name="connsiteX3" fmla="*/ 0 w 6539008"/>
              <a:gd name="connsiteY3" fmla="*/ 4875469 h 4875469"/>
            </a:gdLst>
            <a:ahLst/>
            <a:cxnLst>
              <a:cxn ang="0">
                <a:pos x="connsiteX0" y="connsiteY0"/>
              </a:cxn>
              <a:cxn ang="0">
                <a:pos x="connsiteX1" y="connsiteY1"/>
              </a:cxn>
              <a:cxn ang="0">
                <a:pos x="connsiteX2" y="connsiteY2"/>
              </a:cxn>
              <a:cxn ang="0">
                <a:pos x="connsiteX3" y="connsiteY3"/>
              </a:cxn>
            </a:cxnLst>
            <a:rect l="l" t="t" r="r" b="b"/>
            <a:pathLst>
              <a:path w="6539008" h="4875469">
                <a:moveTo>
                  <a:pt x="0" y="0"/>
                </a:moveTo>
                <a:lnTo>
                  <a:pt x="6539008" y="0"/>
                </a:lnTo>
                <a:lnTo>
                  <a:pt x="6539008" y="4875469"/>
                </a:lnTo>
                <a:lnTo>
                  <a:pt x="0" y="4875469"/>
                </a:lnTo>
                <a:close/>
              </a:path>
            </a:pathLst>
          </a:cu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315" y="2125814"/>
            <a:ext cx="5227776" cy="3283697"/>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6586" y="1484128"/>
            <a:ext cx="5494216" cy="4567067"/>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8586" y="1100503"/>
            <a:ext cx="6096000" cy="5067300"/>
          </a:xfrm>
          <a:prstGeom prst="rect">
            <a:avLst/>
          </a:prstGeom>
        </p:spPr>
      </p:pic>
    </p:spTree>
    <p:extLst>
      <p:ext uri="{BB962C8B-B14F-4D97-AF65-F5344CB8AC3E}">
        <p14:creationId xmlns:p14="http://schemas.microsoft.com/office/powerpoint/2010/main" val="115298807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a:extLst>
              <a:ext uri="{FF2B5EF4-FFF2-40B4-BE49-F238E27FC236}">
                <a16:creationId xmlns:a16="http://schemas.microsoft.com/office/drawing/2014/main" id="{A7263B97-33B4-4F00-9036-65CE06E01FDD}"/>
              </a:ext>
            </a:extLst>
          </p:cNvPr>
          <p:cNvPicPr>
            <a:picLocks noChangeAspect="1"/>
          </p:cNvPicPr>
          <p:nvPr/>
        </p:nvPicPr>
        <p:blipFill>
          <a:blip r:embed="rId2"/>
          <a:srcRect l="35490" b="47335"/>
          <a:stretch>
            <a:fillRect/>
          </a:stretch>
        </p:blipFill>
        <p:spPr>
          <a:xfrm rot="10800000" flipH="1">
            <a:off x="0" y="0"/>
            <a:ext cx="1129890" cy="842443"/>
          </a:xfrm>
          <a:custGeom>
            <a:avLst/>
            <a:gdLst>
              <a:gd name="connsiteX0" fmla="*/ 0 w 6539008"/>
              <a:gd name="connsiteY0" fmla="*/ 0 h 4875469"/>
              <a:gd name="connsiteX1" fmla="*/ 6539008 w 6539008"/>
              <a:gd name="connsiteY1" fmla="*/ 0 h 4875469"/>
              <a:gd name="connsiteX2" fmla="*/ 6539008 w 6539008"/>
              <a:gd name="connsiteY2" fmla="*/ 4875469 h 4875469"/>
              <a:gd name="connsiteX3" fmla="*/ 0 w 6539008"/>
              <a:gd name="connsiteY3" fmla="*/ 4875469 h 4875469"/>
            </a:gdLst>
            <a:ahLst/>
            <a:cxnLst>
              <a:cxn ang="0">
                <a:pos x="connsiteX0" y="connsiteY0"/>
              </a:cxn>
              <a:cxn ang="0">
                <a:pos x="connsiteX1" y="connsiteY1"/>
              </a:cxn>
              <a:cxn ang="0">
                <a:pos x="connsiteX2" y="connsiteY2"/>
              </a:cxn>
              <a:cxn ang="0">
                <a:pos x="connsiteX3" y="connsiteY3"/>
              </a:cxn>
            </a:cxnLst>
            <a:rect l="l" t="t" r="r" b="b"/>
            <a:pathLst>
              <a:path w="6539008" h="4875469">
                <a:moveTo>
                  <a:pt x="0" y="0"/>
                </a:moveTo>
                <a:lnTo>
                  <a:pt x="6539008" y="0"/>
                </a:lnTo>
                <a:lnTo>
                  <a:pt x="6539008" y="4875469"/>
                </a:lnTo>
                <a:lnTo>
                  <a:pt x="0" y="4875469"/>
                </a:lnTo>
                <a:close/>
              </a:path>
            </a:pathLst>
          </a:cu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498" y="1834003"/>
            <a:ext cx="5625196" cy="318150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0431" y="1568326"/>
            <a:ext cx="4950478" cy="3712859"/>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9510" y="1418825"/>
            <a:ext cx="7395532" cy="4011858"/>
          </a:xfrm>
          <a:prstGeom prst="rect">
            <a:avLst/>
          </a:prstGeom>
        </p:spPr>
      </p:pic>
    </p:spTree>
    <p:extLst>
      <p:ext uri="{BB962C8B-B14F-4D97-AF65-F5344CB8AC3E}">
        <p14:creationId xmlns:p14="http://schemas.microsoft.com/office/powerpoint/2010/main" val="12450808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a:extLst>
              <a:ext uri="{FF2B5EF4-FFF2-40B4-BE49-F238E27FC236}">
                <a16:creationId xmlns:a16="http://schemas.microsoft.com/office/drawing/2014/main" id="{A7263B97-33B4-4F00-9036-65CE06E01FDD}"/>
              </a:ext>
            </a:extLst>
          </p:cNvPr>
          <p:cNvPicPr>
            <a:picLocks noChangeAspect="1"/>
          </p:cNvPicPr>
          <p:nvPr/>
        </p:nvPicPr>
        <p:blipFill>
          <a:blip r:embed="rId4"/>
          <a:srcRect l="35490" b="47335"/>
          <a:stretch>
            <a:fillRect/>
          </a:stretch>
        </p:blipFill>
        <p:spPr>
          <a:xfrm rot="10800000" flipH="1">
            <a:off x="0" y="0"/>
            <a:ext cx="1129890" cy="842443"/>
          </a:xfrm>
          <a:custGeom>
            <a:avLst/>
            <a:gdLst>
              <a:gd name="connsiteX0" fmla="*/ 0 w 6539008"/>
              <a:gd name="connsiteY0" fmla="*/ 0 h 4875469"/>
              <a:gd name="connsiteX1" fmla="*/ 6539008 w 6539008"/>
              <a:gd name="connsiteY1" fmla="*/ 0 h 4875469"/>
              <a:gd name="connsiteX2" fmla="*/ 6539008 w 6539008"/>
              <a:gd name="connsiteY2" fmla="*/ 4875469 h 4875469"/>
              <a:gd name="connsiteX3" fmla="*/ 0 w 6539008"/>
              <a:gd name="connsiteY3" fmla="*/ 4875469 h 4875469"/>
            </a:gdLst>
            <a:ahLst/>
            <a:cxnLst>
              <a:cxn ang="0">
                <a:pos x="connsiteX0" y="connsiteY0"/>
              </a:cxn>
              <a:cxn ang="0">
                <a:pos x="connsiteX1" y="connsiteY1"/>
              </a:cxn>
              <a:cxn ang="0">
                <a:pos x="connsiteX2" y="connsiteY2"/>
              </a:cxn>
              <a:cxn ang="0">
                <a:pos x="connsiteX3" y="connsiteY3"/>
              </a:cxn>
            </a:cxnLst>
            <a:rect l="l" t="t" r="r" b="b"/>
            <a:pathLst>
              <a:path w="6539008" h="4875469">
                <a:moveTo>
                  <a:pt x="0" y="0"/>
                </a:moveTo>
                <a:lnTo>
                  <a:pt x="6539008" y="0"/>
                </a:lnTo>
                <a:lnTo>
                  <a:pt x="6539008" y="4875469"/>
                </a:lnTo>
                <a:lnTo>
                  <a:pt x="0" y="4875469"/>
                </a:lnTo>
                <a:close/>
              </a:path>
            </a:pathLst>
          </a:custGeom>
        </p:spPr>
      </p:pic>
      <p:pic>
        <p:nvPicPr>
          <p:cNvPr id="2" name="xu-wu">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63398" y="717183"/>
            <a:ext cx="6039217" cy="6039218"/>
          </a:xfrm>
          <a:prstGeom prst="rect">
            <a:avLst/>
          </a:prstGeom>
        </p:spPr>
      </p:pic>
    </p:spTree>
    <p:extLst>
      <p:ext uri="{BB962C8B-B14F-4D97-AF65-F5344CB8AC3E}">
        <p14:creationId xmlns:p14="http://schemas.microsoft.com/office/powerpoint/2010/main" val="373768999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8A07585-2681-420E-8B68-82642C271C75}"/>
              </a:ext>
            </a:extLst>
          </p:cNvPr>
          <p:cNvPicPr>
            <a:picLocks noChangeAspect="1"/>
          </p:cNvPicPr>
          <p:nvPr/>
        </p:nvPicPr>
        <p:blipFill>
          <a:blip r:embed="rId3"/>
          <a:srcRect l="35490" b="47335"/>
          <a:stretch>
            <a:fillRect/>
          </a:stretch>
        </p:blipFill>
        <p:spPr>
          <a:xfrm>
            <a:off x="0" y="3102832"/>
            <a:ext cx="5036457" cy="3755170"/>
          </a:xfrm>
          <a:custGeom>
            <a:avLst/>
            <a:gdLst>
              <a:gd name="connsiteX0" fmla="*/ 0 w 6539008"/>
              <a:gd name="connsiteY0" fmla="*/ 0 h 4875469"/>
              <a:gd name="connsiteX1" fmla="*/ 6539008 w 6539008"/>
              <a:gd name="connsiteY1" fmla="*/ 0 h 4875469"/>
              <a:gd name="connsiteX2" fmla="*/ 6539008 w 6539008"/>
              <a:gd name="connsiteY2" fmla="*/ 4875469 h 4875469"/>
              <a:gd name="connsiteX3" fmla="*/ 0 w 6539008"/>
              <a:gd name="connsiteY3" fmla="*/ 4875469 h 4875469"/>
            </a:gdLst>
            <a:ahLst/>
            <a:cxnLst>
              <a:cxn ang="0">
                <a:pos x="connsiteX0" y="connsiteY0"/>
              </a:cxn>
              <a:cxn ang="0">
                <a:pos x="connsiteX1" y="connsiteY1"/>
              </a:cxn>
              <a:cxn ang="0">
                <a:pos x="connsiteX2" y="connsiteY2"/>
              </a:cxn>
              <a:cxn ang="0">
                <a:pos x="connsiteX3" y="connsiteY3"/>
              </a:cxn>
            </a:cxnLst>
            <a:rect l="l" t="t" r="r" b="b"/>
            <a:pathLst>
              <a:path w="6539008" h="4875469">
                <a:moveTo>
                  <a:pt x="0" y="0"/>
                </a:moveTo>
                <a:lnTo>
                  <a:pt x="6539008" y="0"/>
                </a:lnTo>
                <a:lnTo>
                  <a:pt x="6539008" y="4875469"/>
                </a:lnTo>
                <a:lnTo>
                  <a:pt x="0" y="4875469"/>
                </a:lnTo>
                <a:close/>
              </a:path>
            </a:pathLst>
          </a:custGeom>
        </p:spPr>
      </p:pic>
      <p:pic>
        <p:nvPicPr>
          <p:cNvPr id="3" name="图片 2">
            <a:extLst>
              <a:ext uri="{FF2B5EF4-FFF2-40B4-BE49-F238E27FC236}">
                <a16:creationId xmlns:a16="http://schemas.microsoft.com/office/drawing/2014/main" id="{A3F8B67C-82C1-43B4-B52B-4EEA1A98A223}"/>
              </a:ext>
            </a:extLst>
          </p:cNvPr>
          <p:cNvPicPr>
            <a:picLocks noChangeAspect="1"/>
          </p:cNvPicPr>
          <p:nvPr/>
        </p:nvPicPr>
        <p:blipFill>
          <a:blip r:embed="rId3"/>
          <a:srcRect l="35490" b="47335"/>
          <a:stretch>
            <a:fillRect/>
          </a:stretch>
        </p:blipFill>
        <p:spPr>
          <a:xfrm rot="10800000">
            <a:off x="7881256" y="0"/>
            <a:ext cx="4310743" cy="3214079"/>
          </a:xfrm>
          <a:custGeom>
            <a:avLst/>
            <a:gdLst>
              <a:gd name="connsiteX0" fmla="*/ 0 w 6539008"/>
              <a:gd name="connsiteY0" fmla="*/ 0 h 4875469"/>
              <a:gd name="connsiteX1" fmla="*/ 6539008 w 6539008"/>
              <a:gd name="connsiteY1" fmla="*/ 0 h 4875469"/>
              <a:gd name="connsiteX2" fmla="*/ 6539008 w 6539008"/>
              <a:gd name="connsiteY2" fmla="*/ 4875469 h 4875469"/>
              <a:gd name="connsiteX3" fmla="*/ 0 w 6539008"/>
              <a:gd name="connsiteY3" fmla="*/ 4875469 h 4875469"/>
            </a:gdLst>
            <a:ahLst/>
            <a:cxnLst>
              <a:cxn ang="0">
                <a:pos x="connsiteX0" y="connsiteY0"/>
              </a:cxn>
              <a:cxn ang="0">
                <a:pos x="connsiteX1" y="connsiteY1"/>
              </a:cxn>
              <a:cxn ang="0">
                <a:pos x="connsiteX2" y="connsiteY2"/>
              </a:cxn>
              <a:cxn ang="0">
                <a:pos x="connsiteX3" y="connsiteY3"/>
              </a:cxn>
            </a:cxnLst>
            <a:rect l="l" t="t" r="r" b="b"/>
            <a:pathLst>
              <a:path w="6539008" h="4875469">
                <a:moveTo>
                  <a:pt x="0" y="0"/>
                </a:moveTo>
                <a:lnTo>
                  <a:pt x="6539008" y="0"/>
                </a:lnTo>
                <a:lnTo>
                  <a:pt x="6539008" y="4875469"/>
                </a:lnTo>
                <a:lnTo>
                  <a:pt x="0" y="4875469"/>
                </a:lnTo>
                <a:close/>
              </a:path>
            </a:pathLst>
          </a:custGeom>
        </p:spPr>
      </p:pic>
      <p:sp>
        <p:nvSpPr>
          <p:cNvPr id="5" name="文本框 4">
            <a:extLst>
              <a:ext uri="{FF2B5EF4-FFF2-40B4-BE49-F238E27FC236}">
                <a16:creationId xmlns:a16="http://schemas.microsoft.com/office/drawing/2014/main" id="{324809D3-C753-4F87-8C40-28F62E710CE2}"/>
              </a:ext>
            </a:extLst>
          </p:cNvPr>
          <p:cNvSpPr txBox="1"/>
          <p:nvPr/>
        </p:nvSpPr>
        <p:spPr>
          <a:xfrm>
            <a:off x="947738" y="2965957"/>
            <a:ext cx="10296525" cy="923330"/>
          </a:xfrm>
          <a:prstGeom prst="rect">
            <a:avLst/>
          </a:prstGeom>
          <a:noFill/>
        </p:spPr>
        <p:txBody>
          <a:bodyPr wrap="square" rtlCol="0" anchor="ctr" anchorCtr="0">
            <a:spAutoFit/>
          </a:bodyPr>
          <a:lstStyle/>
          <a:p>
            <a:pPr algn="ctr"/>
            <a:r>
              <a:rPr lang="zh-CN" altLang="en-US" sz="5400" b="1" dirty="0" smtClean="0">
                <a:latin typeface="+mj-ea"/>
                <a:ea typeface="+mj-ea"/>
              </a:rPr>
              <a:t>谢谢观看</a:t>
            </a:r>
            <a:endParaRPr lang="zh-CN" altLang="en-US" sz="5400" b="1" dirty="0">
              <a:latin typeface="+mj-ea"/>
              <a:ea typeface="+mj-ea"/>
            </a:endParaRPr>
          </a:p>
        </p:txBody>
      </p:sp>
      <p:sp>
        <p:nvSpPr>
          <p:cNvPr id="6" name="矩形: 圆角 5">
            <a:extLst>
              <a:ext uri="{FF2B5EF4-FFF2-40B4-BE49-F238E27FC236}">
                <a16:creationId xmlns:a16="http://schemas.microsoft.com/office/drawing/2014/main" id="{E513EAA9-66F4-4AF6-BB9B-5B9DBF6C023F}"/>
              </a:ext>
            </a:extLst>
          </p:cNvPr>
          <p:cNvSpPr/>
          <p:nvPr/>
        </p:nvSpPr>
        <p:spPr>
          <a:xfrm>
            <a:off x="5237345" y="4640219"/>
            <a:ext cx="1717309" cy="488950"/>
          </a:xfrm>
          <a:prstGeom prst="roundRect">
            <a:avLst>
              <a:gd name="adj" fmla="val 50000"/>
            </a:avLst>
          </a:prstGeom>
          <a:gradFill flip="none" rotWithShape="1">
            <a:gsLst>
              <a:gs pos="0">
                <a:schemeClr val="accent2">
                  <a:lumMod val="70000"/>
                  <a:lumOff val="30000"/>
                </a:schemeClr>
              </a:gs>
              <a:gs pos="100000">
                <a:schemeClr val="accent2"/>
              </a:gs>
            </a:gsLst>
            <a:path path="rect">
              <a:fillToRect r="100000" b="100000"/>
            </a:path>
            <a:tileRect l="-100000" t="-1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Calibri" panose="020F0502020204030204" pitchFamily="34" charset="0"/>
                <a:cs typeface="Calibri" panose="020F0502020204030204" pitchFamily="34" charset="0"/>
              </a:rPr>
              <a:t>汇报人：吕程</a:t>
            </a:r>
            <a:endParaRPr lang="zh-CN" altLang="en-US" dirty="0">
              <a:latin typeface="Calibri" panose="020F0502020204030204" pitchFamily="34" charset="0"/>
              <a:cs typeface="Calibri" panose="020F0502020204030204" pitchFamily="34" charset="0"/>
            </a:endParaRPr>
          </a:p>
        </p:txBody>
      </p:sp>
      <p:sp>
        <p:nvSpPr>
          <p:cNvPr id="8" name="椭圆 7">
            <a:extLst>
              <a:ext uri="{FF2B5EF4-FFF2-40B4-BE49-F238E27FC236}">
                <a16:creationId xmlns:a16="http://schemas.microsoft.com/office/drawing/2014/main" id="{DF2BBF84-8FFC-42AC-B790-3E0CDB316381}"/>
              </a:ext>
            </a:extLst>
          </p:cNvPr>
          <p:cNvSpPr/>
          <p:nvPr/>
        </p:nvSpPr>
        <p:spPr>
          <a:xfrm>
            <a:off x="4437399" y="1569124"/>
            <a:ext cx="854990" cy="854990"/>
          </a:xfrm>
          <a:prstGeom prst="ellipse">
            <a:avLst/>
          </a:prstGeom>
          <a:gradFill>
            <a:gsLst>
              <a:gs pos="0">
                <a:schemeClr val="accent1">
                  <a:lumMod val="70000"/>
                  <a:lumOff val="30000"/>
                </a:schemeClr>
              </a:gs>
              <a:gs pos="100000">
                <a:schemeClr val="accent1"/>
              </a:gs>
            </a:gsLst>
            <a:path path="rect">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effectLst>
                  <a:outerShdw blurRad="50800" dist="38100" dir="2700000" algn="tl" rotWithShape="0">
                    <a:prstClr val="black">
                      <a:alpha val="40000"/>
                    </a:prstClr>
                  </a:outerShdw>
                </a:effectLst>
                <a:latin typeface="Impact" panose="020B0806030902050204" pitchFamily="34" charset="0"/>
              </a:rPr>
              <a:t>2</a:t>
            </a:r>
            <a:endParaRPr lang="zh-CN" altLang="en-US" sz="3200" dirty="0">
              <a:effectLst>
                <a:outerShdw blurRad="50800" dist="38100" dir="2700000" algn="tl" rotWithShape="0">
                  <a:prstClr val="black">
                    <a:alpha val="40000"/>
                  </a:prstClr>
                </a:outerShdw>
              </a:effectLst>
              <a:latin typeface="Impact" panose="020B0806030902050204" pitchFamily="34" charset="0"/>
            </a:endParaRPr>
          </a:p>
        </p:txBody>
      </p:sp>
      <p:sp>
        <p:nvSpPr>
          <p:cNvPr id="9" name="椭圆 8">
            <a:extLst>
              <a:ext uri="{FF2B5EF4-FFF2-40B4-BE49-F238E27FC236}">
                <a16:creationId xmlns:a16="http://schemas.microsoft.com/office/drawing/2014/main" id="{02A5AFFA-FB79-42AD-92F8-E8CDE4126760}"/>
              </a:ext>
            </a:extLst>
          </p:cNvPr>
          <p:cNvSpPr/>
          <p:nvPr/>
        </p:nvSpPr>
        <p:spPr>
          <a:xfrm>
            <a:off x="5250087" y="1569124"/>
            <a:ext cx="854990" cy="854990"/>
          </a:xfrm>
          <a:prstGeom prst="ellipse">
            <a:avLst/>
          </a:prstGeom>
          <a:gradFill>
            <a:gsLst>
              <a:gs pos="0">
                <a:schemeClr val="accent2">
                  <a:lumMod val="70000"/>
                  <a:lumOff val="30000"/>
                </a:schemeClr>
              </a:gs>
              <a:gs pos="100000">
                <a:schemeClr val="accent2"/>
              </a:gs>
            </a:gsLst>
            <a:path path="rect">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effectLst>
                  <a:outerShdw blurRad="50800" dist="38100" dir="2700000" algn="tl" rotWithShape="0">
                    <a:prstClr val="black">
                      <a:alpha val="40000"/>
                    </a:prstClr>
                  </a:outerShdw>
                </a:effectLst>
                <a:latin typeface="Impact" panose="020B0806030902050204" pitchFamily="34" charset="0"/>
              </a:rPr>
              <a:t>0</a:t>
            </a:r>
            <a:endParaRPr lang="zh-CN" altLang="en-US" sz="3200" dirty="0">
              <a:effectLst>
                <a:outerShdw blurRad="50800" dist="38100" dir="2700000" algn="tl" rotWithShape="0">
                  <a:prstClr val="black">
                    <a:alpha val="40000"/>
                  </a:prstClr>
                </a:outerShdw>
              </a:effectLst>
              <a:latin typeface="Impact" panose="020B0806030902050204" pitchFamily="34" charset="0"/>
            </a:endParaRPr>
          </a:p>
        </p:txBody>
      </p:sp>
      <p:sp>
        <p:nvSpPr>
          <p:cNvPr id="10" name="椭圆 9">
            <a:extLst>
              <a:ext uri="{FF2B5EF4-FFF2-40B4-BE49-F238E27FC236}">
                <a16:creationId xmlns:a16="http://schemas.microsoft.com/office/drawing/2014/main" id="{06972087-A9FB-47F7-83A2-CED8A34A0668}"/>
              </a:ext>
            </a:extLst>
          </p:cNvPr>
          <p:cNvSpPr/>
          <p:nvPr/>
        </p:nvSpPr>
        <p:spPr>
          <a:xfrm>
            <a:off x="6062775" y="1569124"/>
            <a:ext cx="854990" cy="854990"/>
          </a:xfrm>
          <a:prstGeom prst="ellipse">
            <a:avLst/>
          </a:prstGeom>
          <a:gradFill>
            <a:gsLst>
              <a:gs pos="0">
                <a:schemeClr val="accent3">
                  <a:lumMod val="70000"/>
                  <a:lumOff val="30000"/>
                </a:schemeClr>
              </a:gs>
              <a:gs pos="100000">
                <a:schemeClr val="accent3"/>
              </a:gs>
            </a:gsLst>
            <a:path path="rect">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effectLst>
                  <a:outerShdw blurRad="50800" dist="38100" dir="2700000" algn="tl" rotWithShape="0">
                    <a:prstClr val="black">
                      <a:alpha val="40000"/>
                    </a:prstClr>
                  </a:outerShdw>
                </a:effectLst>
                <a:latin typeface="Impact" panose="020B0806030902050204" pitchFamily="34" charset="0"/>
              </a:rPr>
              <a:t>1</a:t>
            </a:r>
            <a:endParaRPr lang="zh-CN" altLang="en-US" sz="3200" dirty="0">
              <a:effectLst>
                <a:outerShdw blurRad="50800" dist="38100" dir="2700000" algn="tl" rotWithShape="0">
                  <a:prstClr val="black">
                    <a:alpha val="40000"/>
                  </a:prstClr>
                </a:outerShdw>
              </a:effectLst>
              <a:latin typeface="Impact" panose="020B0806030902050204" pitchFamily="34" charset="0"/>
            </a:endParaRPr>
          </a:p>
        </p:txBody>
      </p:sp>
      <p:sp>
        <p:nvSpPr>
          <p:cNvPr id="11" name="椭圆 10">
            <a:extLst>
              <a:ext uri="{FF2B5EF4-FFF2-40B4-BE49-F238E27FC236}">
                <a16:creationId xmlns:a16="http://schemas.microsoft.com/office/drawing/2014/main" id="{0AB6B314-EFD2-4E9F-BEE0-7348ADB38A20}"/>
              </a:ext>
            </a:extLst>
          </p:cNvPr>
          <p:cNvSpPr/>
          <p:nvPr/>
        </p:nvSpPr>
        <p:spPr>
          <a:xfrm>
            <a:off x="6875462" y="1569124"/>
            <a:ext cx="854990" cy="854990"/>
          </a:xfrm>
          <a:prstGeom prst="ellipse">
            <a:avLst/>
          </a:prstGeom>
          <a:gradFill>
            <a:gsLst>
              <a:gs pos="0">
                <a:schemeClr val="accent4">
                  <a:lumMod val="70000"/>
                  <a:lumOff val="30000"/>
                </a:schemeClr>
              </a:gs>
              <a:gs pos="100000">
                <a:schemeClr val="accent4"/>
              </a:gs>
            </a:gsLst>
            <a:path path="rect">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effectLst>
                  <a:outerShdw blurRad="50800" dist="38100" dir="2700000" algn="tl" rotWithShape="0">
                    <a:prstClr val="black">
                      <a:alpha val="40000"/>
                    </a:prstClr>
                  </a:outerShdw>
                </a:effectLst>
                <a:latin typeface="Impact" panose="020B0806030902050204" pitchFamily="34" charset="0"/>
              </a:rPr>
              <a:t>9</a:t>
            </a:r>
            <a:endParaRPr lang="zh-CN" altLang="en-US" sz="3200" dirty="0">
              <a:effectLst>
                <a:outerShdw blurRad="50800" dist="38100" dir="2700000" algn="tl" rotWithShape="0">
                  <a:prstClr val="black">
                    <a:alpha val="40000"/>
                  </a:prstClr>
                </a:outerShdw>
              </a:effectLst>
              <a:latin typeface="Impact" panose="020B0806030902050204" pitchFamily="34" charset="0"/>
            </a:endParaRPr>
          </a:p>
        </p:txBody>
      </p:sp>
    </p:spTree>
    <p:extLst>
      <p:ext uri="{BB962C8B-B14F-4D97-AF65-F5344CB8AC3E}">
        <p14:creationId xmlns:p14="http://schemas.microsoft.com/office/powerpoint/2010/main" val="199240801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49" presetClass="entr" presetSubtype="0" decel="10000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 calcmode="lin" valueType="num">
                                      <p:cBhvr>
                                        <p:cTn id="16" dur="500" fill="hold"/>
                                        <p:tgtEl>
                                          <p:spTgt spid="9"/>
                                        </p:tgtEl>
                                        <p:attrNameLst>
                                          <p:attrName>style.rotation</p:attrName>
                                        </p:attrNameLst>
                                      </p:cBhvr>
                                      <p:tavLst>
                                        <p:tav tm="0">
                                          <p:val>
                                            <p:fltVal val="360"/>
                                          </p:val>
                                        </p:tav>
                                        <p:tav tm="100000">
                                          <p:val>
                                            <p:fltVal val="0"/>
                                          </p:val>
                                        </p:tav>
                                      </p:tavLst>
                                    </p:anim>
                                    <p:animEffect transition="in" filter="fade">
                                      <p:cBhvr>
                                        <p:cTn id="17" dur="500"/>
                                        <p:tgtEl>
                                          <p:spTgt spid="9"/>
                                        </p:tgtEl>
                                      </p:cBhvr>
                                    </p:animEffect>
                                  </p:childTnLst>
                                </p:cTn>
                              </p:par>
                            </p:childTnLst>
                          </p:cTn>
                        </p:par>
                        <p:par>
                          <p:cTn id="18" fill="hold">
                            <p:stCondLst>
                              <p:cond delay="1000"/>
                            </p:stCondLst>
                            <p:childTnLst>
                              <p:par>
                                <p:cTn id="19" presetID="49" presetClass="entr" presetSubtype="0" decel="10000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 calcmode="lin" valueType="num">
                                      <p:cBhvr>
                                        <p:cTn id="23" dur="500" fill="hold"/>
                                        <p:tgtEl>
                                          <p:spTgt spid="10"/>
                                        </p:tgtEl>
                                        <p:attrNameLst>
                                          <p:attrName>style.rotation</p:attrName>
                                        </p:attrNameLst>
                                      </p:cBhvr>
                                      <p:tavLst>
                                        <p:tav tm="0">
                                          <p:val>
                                            <p:fltVal val="360"/>
                                          </p:val>
                                        </p:tav>
                                        <p:tav tm="100000">
                                          <p:val>
                                            <p:fltVal val="0"/>
                                          </p:val>
                                        </p:tav>
                                      </p:tavLst>
                                    </p:anim>
                                    <p:animEffect transition="in" filter="fade">
                                      <p:cBhvr>
                                        <p:cTn id="24" dur="500"/>
                                        <p:tgtEl>
                                          <p:spTgt spid="10"/>
                                        </p:tgtEl>
                                      </p:cBhvr>
                                    </p:animEffect>
                                  </p:childTnLst>
                                </p:cTn>
                              </p:par>
                            </p:childTnLst>
                          </p:cTn>
                        </p:par>
                        <p:par>
                          <p:cTn id="25" fill="hold">
                            <p:stCondLst>
                              <p:cond delay="1500"/>
                            </p:stCondLst>
                            <p:childTnLst>
                              <p:par>
                                <p:cTn id="26" presetID="49" presetClass="entr" presetSubtype="0" decel="10000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 calcmode="lin" valueType="num">
                                      <p:cBhvr>
                                        <p:cTn id="30" dur="500" fill="hold"/>
                                        <p:tgtEl>
                                          <p:spTgt spid="11"/>
                                        </p:tgtEl>
                                        <p:attrNameLst>
                                          <p:attrName>style.rotation</p:attrName>
                                        </p:attrNameLst>
                                      </p:cBhvr>
                                      <p:tavLst>
                                        <p:tav tm="0">
                                          <p:val>
                                            <p:fltVal val="360"/>
                                          </p:val>
                                        </p:tav>
                                        <p:tav tm="100000">
                                          <p:val>
                                            <p:fltVal val="0"/>
                                          </p:val>
                                        </p:tav>
                                      </p:tavLst>
                                    </p:anim>
                                    <p:animEffect transition="in" filter="fade">
                                      <p:cBhvr>
                                        <p:cTn id="31" dur="500"/>
                                        <p:tgtEl>
                                          <p:spTgt spid="11"/>
                                        </p:tgtEl>
                                      </p:cBhvr>
                                    </p:animEffect>
                                  </p:childTnLst>
                                </p:cTn>
                              </p:par>
                            </p:childTnLst>
                          </p:cTn>
                        </p:par>
                        <p:par>
                          <p:cTn id="32" fill="hold">
                            <p:stCondLst>
                              <p:cond delay="2000"/>
                            </p:stCondLst>
                            <p:childTnLst>
                              <p:par>
                                <p:cTn id="33" presetID="56" presetClass="entr" presetSubtype="0" fill="hold" grpId="0" nodeType="afterEffect">
                                  <p:stCondLst>
                                    <p:cond delay="0"/>
                                  </p:stCondLst>
                                  <p:iterate type="lt">
                                    <p:tmPct val="10000"/>
                                  </p:iterate>
                                  <p:childTnLst>
                                    <p:set>
                                      <p:cBhvr>
                                        <p:cTn id="34" dur="1" fill="hold">
                                          <p:stCondLst>
                                            <p:cond delay="0"/>
                                          </p:stCondLst>
                                        </p:cTn>
                                        <p:tgtEl>
                                          <p:spTgt spid="5"/>
                                        </p:tgtEl>
                                        <p:attrNameLst>
                                          <p:attrName>style.visibility</p:attrName>
                                        </p:attrNameLst>
                                      </p:cBhvr>
                                      <p:to>
                                        <p:strVal val="visible"/>
                                      </p:to>
                                    </p:set>
                                    <p:anim by="(-#ppt_w*2)" calcmode="lin" valueType="num">
                                      <p:cBhvr rctx="PPT">
                                        <p:cTn id="35" dur="500" autoRev="1" fill="hold">
                                          <p:stCondLst>
                                            <p:cond delay="0"/>
                                          </p:stCondLst>
                                        </p:cTn>
                                        <p:tgtEl>
                                          <p:spTgt spid="5"/>
                                        </p:tgtEl>
                                        <p:attrNameLst>
                                          <p:attrName>ppt_w</p:attrName>
                                        </p:attrNameLst>
                                      </p:cBhvr>
                                    </p:anim>
                                    <p:anim by="(#ppt_w*0.50)" calcmode="lin" valueType="num">
                                      <p:cBhvr>
                                        <p:cTn id="36" dur="500" decel="50000" autoRev="1" fill="hold">
                                          <p:stCondLst>
                                            <p:cond delay="0"/>
                                          </p:stCondLst>
                                        </p:cTn>
                                        <p:tgtEl>
                                          <p:spTgt spid="5"/>
                                        </p:tgtEl>
                                        <p:attrNameLst>
                                          <p:attrName>ppt_x</p:attrName>
                                        </p:attrNameLst>
                                      </p:cBhvr>
                                    </p:anim>
                                    <p:anim from="(-#ppt_h/2)" to="(#ppt_y)" calcmode="lin" valueType="num">
                                      <p:cBhvr>
                                        <p:cTn id="37" dur="1000" fill="hold">
                                          <p:stCondLst>
                                            <p:cond delay="0"/>
                                          </p:stCondLst>
                                        </p:cTn>
                                        <p:tgtEl>
                                          <p:spTgt spid="5"/>
                                        </p:tgtEl>
                                        <p:attrNameLst>
                                          <p:attrName>ppt_y</p:attrName>
                                        </p:attrNameLst>
                                      </p:cBhvr>
                                    </p:anim>
                                    <p:animRot by="21600000">
                                      <p:cBhvr>
                                        <p:cTn id="38" dur="1000" fill="hold">
                                          <p:stCondLst>
                                            <p:cond delay="0"/>
                                          </p:stCondLst>
                                        </p:cTn>
                                        <p:tgtEl>
                                          <p:spTgt spid="5"/>
                                        </p:tgtEl>
                                        <p:attrNameLst>
                                          <p:attrName>r</p:attrName>
                                        </p:attrNameLst>
                                      </p:cBhvr>
                                    </p:animRot>
                                  </p:childTnLst>
                                </p:cTn>
                              </p:par>
                            </p:childTnLst>
                          </p:cTn>
                        </p:par>
                        <p:par>
                          <p:cTn id="39" fill="hold">
                            <p:stCondLst>
                              <p:cond delay="3300"/>
                            </p:stCondLst>
                            <p:childTnLst>
                              <p:par>
                                <p:cTn id="40" presetID="53" presetClass="entr" presetSubtype="16"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8" grpId="0" animBg="1"/>
      <p:bldP spid="9"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3FDD9C0-BD2E-4567-829D-E7D18FA3157C}"/>
              </a:ext>
            </a:extLst>
          </p:cNvPr>
          <p:cNvPicPr>
            <a:picLocks noChangeAspect="1"/>
          </p:cNvPicPr>
          <p:nvPr/>
        </p:nvPicPr>
        <p:blipFill>
          <a:blip r:embed="rId3"/>
          <a:srcRect l="35490" b="47335"/>
          <a:stretch>
            <a:fillRect/>
          </a:stretch>
        </p:blipFill>
        <p:spPr>
          <a:xfrm>
            <a:off x="-2845268" y="-922885"/>
            <a:ext cx="10435771" cy="7780885"/>
          </a:xfrm>
          <a:custGeom>
            <a:avLst/>
            <a:gdLst>
              <a:gd name="connsiteX0" fmla="*/ 0 w 6539008"/>
              <a:gd name="connsiteY0" fmla="*/ 0 h 4875469"/>
              <a:gd name="connsiteX1" fmla="*/ 6539008 w 6539008"/>
              <a:gd name="connsiteY1" fmla="*/ 0 h 4875469"/>
              <a:gd name="connsiteX2" fmla="*/ 6539008 w 6539008"/>
              <a:gd name="connsiteY2" fmla="*/ 4875469 h 4875469"/>
              <a:gd name="connsiteX3" fmla="*/ 0 w 6539008"/>
              <a:gd name="connsiteY3" fmla="*/ 4875469 h 4875469"/>
            </a:gdLst>
            <a:ahLst/>
            <a:cxnLst>
              <a:cxn ang="0">
                <a:pos x="connsiteX0" y="connsiteY0"/>
              </a:cxn>
              <a:cxn ang="0">
                <a:pos x="connsiteX1" y="connsiteY1"/>
              </a:cxn>
              <a:cxn ang="0">
                <a:pos x="connsiteX2" y="connsiteY2"/>
              </a:cxn>
              <a:cxn ang="0">
                <a:pos x="connsiteX3" y="connsiteY3"/>
              </a:cxn>
            </a:cxnLst>
            <a:rect l="l" t="t" r="r" b="b"/>
            <a:pathLst>
              <a:path w="6539008" h="4875469">
                <a:moveTo>
                  <a:pt x="0" y="0"/>
                </a:moveTo>
                <a:lnTo>
                  <a:pt x="6539008" y="0"/>
                </a:lnTo>
                <a:lnTo>
                  <a:pt x="6539008" y="4875469"/>
                </a:lnTo>
                <a:lnTo>
                  <a:pt x="0" y="4875469"/>
                </a:lnTo>
                <a:close/>
              </a:path>
            </a:pathLst>
          </a:custGeom>
        </p:spPr>
      </p:pic>
      <p:sp>
        <p:nvSpPr>
          <p:cNvPr id="3" name="任意多边形: 形状 2">
            <a:extLst>
              <a:ext uri="{FF2B5EF4-FFF2-40B4-BE49-F238E27FC236}">
                <a16:creationId xmlns:a16="http://schemas.microsoft.com/office/drawing/2014/main" id="{E818E35A-257A-4815-8990-52D149B5612F}"/>
              </a:ext>
            </a:extLst>
          </p:cNvPr>
          <p:cNvSpPr/>
          <p:nvPr/>
        </p:nvSpPr>
        <p:spPr>
          <a:xfrm flipH="1">
            <a:off x="7266653" y="607060"/>
            <a:ext cx="3429000" cy="5346376"/>
          </a:xfrm>
          <a:custGeom>
            <a:avLst/>
            <a:gdLst>
              <a:gd name="connsiteX0" fmla="*/ 0 w 3429000"/>
              <a:gd name="connsiteY0" fmla="*/ 0 h 5346376"/>
              <a:gd name="connsiteX1" fmla="*/ 3429000 w 3429000"/>
              <a:gd name="connsiteY1" fmla="*/ 0 h 5346376"/>
              <a:gd name="connsiteX2" fmla="*/ 3429000 w 3429000"/>
              <a:gd name="connsiteY2" fmla="*/ 958689 h 5346376"/>
              <a:gd name="connsiteX3" fmla="*/ 3355859 w 3429000"/>
              <a:gd name="connsiteY3" fmla="*/ 958689 h 5346376"/>
              <a:gd name="connsiteX4" fmla="*/ 3355859 w 3429000"/>
              <a:gd name="connsiteY4" fmla="*/ 73141 h 5346376"/>
              <a:gd name="connsiteX5" fmla="*/ 73141 w 3429000"/>
              <a:gd name="connsiteY5" fmla="*/ 73141 h 5346376"/>
              <a:gd name="connsiteX6" fmla="*/ 73141 w 3429000"/>
              <a:gd name="connsiteY6" fmla="*/ 5273235 h 5346376"/>
              <a:gd name="connsiteX7" fmla="*/ 3355859 w 3429000"/>
              <a:gd name="connsiteY7" fmla="*/ 5273235 h 5346376"/>
              <a:gd name="connsiteX8" fmla="*/ 3355859 w 3429000"/>
              <a:gd name="connsiteY8" fmla="*/ 4222589 h 5346376"/>
              <a:gd name="connsiteX9" fmla="*/ 3429000 w 3429000"/>
              <a:gd name="connsiteY9" fmla="*/ 4222589 h 5346376"/>
              <a:gd name="connsiteX10" fmla="*/ 3429000 w 3429000"/>
              <a:gd name="connsiteY10" fmla="*/ 5346376 h 5346376"/>
              <a:gd name="connsiteX11" fmla="*/ 0 w 3429000"/>
              <a:gd name="connsiteY11" fmla="*/ 5346376 h 534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9000" h="5346376">
                <a:moveTo>
                  <a:pt x="0" y="0"/>
                </a:moveTo>
                <a:lnTo>
                  <a:pt x="3429000" y="0"/>
                </a:lnTo>
                <a:lnTo>
                  <a:pt x="3429000" y="958689"/>
                </a:lnTo>
                <a:lnTo>
                  <a:pt x="3355859" y="958689"/>
                </a:lnTo>
                <a:lnTo>
                  <a:pt x="3355859" y="73141"/>
                </a:lnTo>
                <a:lnTo>
                  <a:pt x="73141" y="73141"/>
                </a:lnTo>
                <a:lnTo>
                  <a:pt x="73141" y="5273235"/>
                </a:lnTo>
                <a:lnTo>
                  <a:pt x="3355859" y="5273235"/>
                </a:lnTo>
                <a:lnTo>
                  <a:pt x="3355859" y="4222589"/>
                </a:lnTo>
                <a:lnTo>
                  <a:pt x="3429000" y="4222589"/>
                </a:lnTo>
                <a:lnTo>
                  <a:pt x="3429000" y="5346376"/>
                </a:lnTo>
                <a:lnTo>
                  <a:pt x="0" y="5346376"/>
                </a:lnTo>
                <a:close/>
              </a:path>
            </a:pathLst>
          </a:cu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p:sp>
        <p:nvSpPr>
          <p:cNvPr id="5" name="文本框 4">
            <a:extLst>
              <a:ext uri="{FF2B5EF4-FFF2-40B4-BE49-F238E27FC236}">
                <a16:creationId xmlns:a16="http://schemas.microsoft.com/office/drawing/2014/main" id="{FD6A7639-A63D-4CC9-AF76-8CD6498CA6CF}"/>
              </a:ext>
            </a:extLst>
          </p:cNvPr>
          <p:cNvSpPr txBox="1"/>
          <p:nvPr/>
        </p:nvSpPr>
        <p:spPr>
          <a:xfrm>
            <a:off x="5590253" y="1646363"/>
            <a:ext cx="3390900" cy="1569660"/>
          </a:xfrm>
          <a:prstGeom prst="rect">
            <a:avLst/>
          </a:prstGeom>
          <a:noFill/>
        </p:spPr>
        <p:txBody>
          <a:bodyPr wrap="square" rtlCol="0" anchor="ctr" anchorCtr="0">
            <a:spAutoFit/>
          </a:bodyPr>
          <a:lstStyle/>
          <a:p>
            <a:pPr algn="ctr"/>
            <a:r>
              <a:rPr lang="en-US" altLang="zh-CN" sz="9600" dirty="0">
                <a:solidFill>
                  <a:schemeClr val="accent2"/>
                </a:solidFill>
                <a:latin typeface="+mj-lt"/>
              </a:rPr>
              <a:t>01</a:t>
            </a:r>
            <a:endParaRPr lang="zh-CN" altLang="en-US" sz="9600" dirty="0">
              <a:solidFill>
                <a:schemeClr val="accent2"/>
              </a:solidFill>
              <a:latin typeface="+mj-lt"/>
            </a:endParaRPr>
          </a:p>
        </p:txBody>
      </p:sp>
      <p:sp>
        <p:nvSpPr>
          <p:cNvPr id="6" name="文本框 5">
            <a:extLst>
              <a:ext uri="{FF2B5EF4-FFF2-40B4-BE49-F238E27FC236}">
                <a16:creationId xmlns:a16="http://schemas.microsoft.com/office/drawing/2014/main" id="{95921A7B-DC51-4A49-8438-7A75D4812A97}"/>
              </a:ext>
            </a:extLst>
          </p:cNvPr>
          <p:cNvSpPr txBox="1"/>
          <p:nvPr/>
        </p:nvSpPr>
        <p:spPr>
          <a:xfrm>
            <a:off x="4661565" y="3466241"/>
            <a:ext cx="5857875" cy="646331"/>
          </a:xfrm>
          <a:prstGeom prst="rect">
            <a:avLst/>
          </a:prstGeom>
          <a:noFill/>
        </p:spPr>
        <p:txBody>
          <a:bodyPr wrap="square" rtlCol="0" anchor="ctr" anchorCtr="0">
            <a:spAutoFit/>
          </a:bodyPr>
          <a:lstStyle/>
          <a:p>
            <a:pPr algn="ctr"/>
            <a:r>
              <a:rPr lang="en-US" altLang="zh-CN" sz="3600" b="1" dirty="0" smtClean="0">
                <a:latin typeface="+mn-ea"/>
              </a:rPr>
              <a:t>Dual </a:t>
            </a:r>
            <a:r>
              <a:rPr lang="en-US" altLang="zh-CN" sz="3600" b="1" dirty="0">
                <a:latin typeface="+mn-ea"/>
              </a:rPr>
              <a:t>Shot Face Detector</a:t>
            </a:r>
            <a:endParaRPr lang="zh-CN" altLang="en-US" sz="3600" b="1" dirty="0">
              <a:solidFill>
                <a:schemeClr val="accent1"/>
              </a:solidFill>
              <a:latin typeface="+mn-ea"/>
            </a:endParaRPr>
          </a:p>
        </p:txBody>
      </p:sp>
    </p:spTree>
    <p:extLst>
      <p:ext uri="{BB962C8B-B14F-4D97-AF65-F5344CB8AC3E}">
        <p14:creationId xmlns:p14="http://schemas.microsoft.com/office/powerpoint/2010/main" val="39790566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childTnLst>
                          </p:cTn>
                        </p:par>
                        <p:par>
                          <p:cTn id="12" fill="hold">
                            <p:stCondLst>
                              <p:cond delay="2500"/>
                            </p:stCondLst>
                            <p:childTnLst>
                              <p:par>
                                <p:cTn id="13" presetID="56" presetClass="entr" presetSubtype="0" fill="hold" grpId="0" nodeType="afterEffect">
                                  <p:stCondLst>
                                    <p:cond delay="0"/>
                                  </p:stCondLst>
                                  <p:iterate type="lt">
                                    <p:tmPct val="10000"/>
                                  </p:iterate>
                                  <p:childTnLst>
                                    <p:set>
                                      <p:cBhvr>
                                        <p:cTn id="14" dur="1" fill="hold">
                                          <p:stCondLst>
                                            <p:cond delay="0"/>
                                          </p:stCondLst>
                                        </p:cTn>
                                        <p:tgtEl>
                                          <p:spTgt spid="6"/>
                                        </p:tgtEl>
                                        <p:attrNameLst>
                                          <p:attrName>style.visibility</p:attrName>
                                        </p:attrNameLst>
                                      </p:cBhvr>
                                      <p:to>
                                        <p:strVal val="visible"/>
                                      </p:to>
                                    </p:set>
                                    <p:anim by="(-#ppt_w*2)" calcmode="lin" valueType="num">
                                      <p:cBhvr rctx="PPT">
                                        <p:cTn id="15" dur="500" autoRev="1" fill="hold">
                                          <p:stCondLst>
                                            <p:cond delay="0"/>
                                          </p:stCondLst>
                                        </p:cTn>
                                        <p:tgtEl>
                                          <p:spTgt spid="6"/>
                                        </p:tgtEl>
                                        <p:attrNameLst>
                                          <p:attrName>ppt_w</p:attrName>
                                        </p:attrNameLst>
                                      </p:cBhvr>
                                    </p:anim>
                                    <p:anim by="(#ppt_w*0.50)" calcmode="lin" valueType="num">
                                      <p:cBhvr>
                                        <p:cTn id="16" dur="500" decel="50000" autoRev="1" fill="hold">
                                          <p:stCondLst>
                                            <p:cond delay="0"/>
                                          </p:stCondLst>
                                        </p:cTn>
                                        <p:tgtEl>
                                          <p:spTgt spid="6"/>
                                        </p:tgtEl>
                                        <p:attrNameLst>
                                          <p:attrName>ppt_x</p:attrName>
                                        </p:attrNameLst>
                                      </p:cBhvr>
                                    </p:anim>
                                    <p:anim from="(-#ppt_h/2)" to="(#ppt_y)" calcmode="lin" valueType="num">
                                      <p:cBhvr>
                                        <p:cTn id="17" dur="1000" fill="hold">
                                          <p:stCondLst>
                                            <p:cond delay="0"/>
                                          </p:stCondLst>
                                        </p:cTn>
                                        <p:tgtEl>
                                          <p:spTgt spid="6"/>
                                        </p:tgtEl>
                                        <p:attrNameLst>
                                          <p:attrName>ppt_y</p:attrName>
                                        </p:attrNameLst>
                                      </p:cBhvr>
                                    </p:anim>
                                    <p:animRot by="21600000">
                                      <p:cBhvr>
                                        <p:cTn id="18" dur="1000" fill="hold">
                                          <p:stCondLst>
                                            <p:cond delay="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A_库_Freeform: Shape 25">
            <a:extLst>
              <a:ext uri="{FF2B5EF4-FFF2-40B4-BE49-F238E27FC236}">
                <a16:creationId xmlns:a16="http://schemas.microsoft.com/office/drawing/2014/main" id="{31948FB0-F375-4AC1-9906-6E9864A60B59}"/>
              </a:ext>
            </a:extLst>
          </p:cNvPr>
          <p:cNvSpPr>
            <a:spLocks noChangeAspect="1"/>
          </p:cNvSpPr>
          <p:nvPr>
            <p:custDataLst>
              <p:tags r:id="rId2"/>
            </p:custDataLst>
          </p:nvPr>
        </p:nvSpPr>
        <p:spPr bwMode="auto">
          <a:xfrm>
            <a:off x="6921296" y="3566212"/>
            <a:ext cx="593441" cy="435953"/>
          </a:xfrm>
          <a:custGeom>
            <a:avLst/>
            <a:gdLst>
              <a:gd name="T0" fmla="*/ 586 w 1347"/>
              <a:gd name="T1" fmla="*/ 602 h 987"/>
              <a:gd name="T2" fmla="*/ 502 w 1347"/>
              <a:gd name="T3" fmla="*/ 535 h 987"/>
              <a:gd name="T4" fmla="*/ 42 w 1347"/>
              <a:gd name="T5" fmla="*/ 117 h 987"/>
              <a:gd name="T6" fmla="*/ 17 w 1347"/>
              <a:gd name="T7" fmla="*/ 33 h 987"/>
              <a:gd name="T8" fmla="*/ 92 w 1347"/>
              <a:gd name="T9" fmla="*/ 0 h 987"/>
              <a:gd name="T10" fmla="*/ 1255 w 1347"/>
              <a:gd name="T11" fmla="*/ 0 h 987"/>
              <a:gd name="T12" fmla="*/ 1330 w 1347"/>
              <a:gd name="T13" fmla="*/ 41 h 987"/>
              <a:gd name="T14" fmla="*/ 1305 w 1347"/>
              <a:gd name="T15" fmla="*/ 125 h 987"/>
              <a:gd name="T16" fmla="*/ 803 w 1347"/>
              <a:gd name="T17" fmla="*/ 576 h 987"/>
              <a:gd name="T18" fmla="*/ 586 w 1347"/>
              <a:gd name="T19" fmla="*/ 602 h 987"/>
              <a:gd name="T20" fmla="*/ 92 w 1347"/>
              <a:gd name="T21" fmla="*/ 986 h 987"/>
              <a:gd name="T22" fmla="*/ 0 w 1347"/>
              <a:gd name="T23" fmla="*/ 894 h 987"/>
              <a:gd name="T24" fmla="*/ 0 w 1347"/>
              <a:gd name="T25" fmla="*/ 225 h 987"/>
              <a:gd name="T26" fmla="*/ 42 w 1347"/>
              <a:gd name="T27" fmla="*/ 217 h 987"/>
              <a:gd name="T28" fmla="*/ 234 w 1347"/>
              <a:gd name="T29" fmla="*/ 409 h 987"/>
              <a:gd name="T30" fmla="*/ 251 w 1347"/>
              <a:gd name="T31" fmla="*/ 493 h 987"/>
              <a:gd name="T32" fmla="*/ 109 w 1347"/>
              <a:gd name="T33" fmla="*/ 827 h 987"/>
              <a:gd name="T34" fmla="*/ 126 w 1347"/>
              <a:gd name="T35" fmla="*/ 827 h 987"/>
              <a:gd name="T36" fmla="*/ 318 w 1347"/>
              <a:gd name="T37" fmla="*/ 576 h 987"/>
              <a:gd name="T38" fmla="*/ 393 w 1347"/>
              <a:gd name="T39" fmla="*/ 568 h 987"/>
              <a:gd name="T40" fmla="*/ 477 w 1347"/>
              <a:gd name="T41" fmla="*/ 643 h 987"/>
              <a:gd name="T42" fmla="*/ 569 w 1347"/>
              <a:gd name="T43" fmla="*/ 694 h 987"/>
              <a:gd name="T44" fmla="*/ 820 w 1347"/>
              <a:gd name="T45" fmla="*/ 677 h 987"/>
              <a:gd name="T46" fmla="*/ 945 w 1347"/>
              <a:gd name="T47" fmla="*/ 568 h 987"/>
              <a:gd name="T48" fmla="*/ 1020 w 1347"/>
              <a:gd name="T49" fmla="*/ 576 h 987"/>
              <a:gd name="T50" fmla="*/ 1229 w 1347"/>
              <a:gd name="T51" fmla="*/ 853 h 987"/>
              <a:gd name="T52" fmla="*/ 1238 w 1347"/>
              <a:gd name="T53" fmla="*/ 844 h 987"/>
              <a:gd name="T54" fmla="*/ 1096 w 1347"/>
              <a:gd name="T55" fmla="*/ 493 h 987"/>
              <a:gd name="T56" fmla="*/ 1112 w 1347"/>
              <a:gd name="T57" fmla="*/ 409 h 987"/>
              <a:gd name="T58" fmla="*/ 1313 w 1347"/>
              <a:gd name="T59" fmla="*/ 217 h 987"/>
              <a:gd name="T60" fmla="*/ 1346 w 1347"/>
              <a:gd name="T61" fmla="*/ 225 h 987"/>
              <a:gd name="T62" fmla="*/ 1346 w 1347"/>
              <a:gd name="T63" fmla="*/ 903 h 987"/>
              <a:gd name="T64" fmla="*/ 1246 w 1347"/>
              <a:gd name="T65" fmla="*/ 986 h 987"/>
              <a:gd name="T66" fmla="*/ 92 w 1347"/>
              <a:gd name="T67" fmla="*/ 986 h 987"/>
              <a:gd name="T68" fmla="*/ 92 w 1347"/>
              <a:gd name="T69" fmla="*/ 986 h 987"/>
              <a:gd name="T70" fmla="*/ 92 w 1347"/>
              <a:gd name="T71" fmla="*/ 986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7" h="987">
                <a:moveTo>
                  <a:pt x="586" y="602"/>
                </a:moveTo>
                <a:cubicBezTo>
                  <a:pt x="561" y="585"/>
                  <a:pt x="519" y="560"/>
                  <a:pt x="502" y="535"/>
                </a:cubicBezTo>
                <a:cubicBezTo>
                  <a:pt x="42" y="117"/>
                  <a:pt x="42" y="117"/>
                  <a:pt x="42" y="117"/>
                </a:cubicBezTo>
                <a:cubicBezTo>
                  <a:pt x="26" y="100"/>
                  <a:pt x="9" y="58"/>
                  <a:pt x="17" y="33"/>
                </a:cubicBezTo>
                <a:cubicBezTo>
                  <a:pt x="34" y="17"/>
                  <a:pt x="51" y="0"/>
                  <a:pt x="92" y="0"/>
                </a:cubicBezTo>
                <a:cubicBezTo>
                  <a:pt x="1255" y="0"/>
                  <a:pt x="1255" y="0"/>
                  <a:pt x="1255" y="0"/>
                </a:cubicBezTo>
                <a:cubicBezTo>
                  <a:pt x="1255" y="0"/>
                  <a:pt x="1305" y="0"/>
                  <a:pt x="1330" y="41"/>
                </a:cubicBezTo>
                <a:cubicBezTo>
                  <a:pt x="1346" y="67"/>
                  <a:pt x="1330" y="108"/>
                  <a:pt x="1305" y="125"/>
                </a:cubicBezTo>
                <a:cubicBezTo>
                  <a:pt x="803" y="576"/>
                  <a:pt x="803" y="576"/>
                  <a:pt x="803" y="576"/>
                </a:cubicBezTo>
                <a:cubicBezTo>
                  <a:pt x="803" y="576"/>
                  <a:pt x="711" y="652"/>
                  <a:pt x="586" y="602"/>
                </a:cubicBezTo>
                <a:close/>
                <a:moveTo>
                  <a:pt x="92" y="986"/>
                </a:moveTo>
                <a:cubicBezTo>
                  <a:pt x="92" y="986"/>
                  <a:pt x="0" y="978"/>
                  <a:pt x="0" y="894"/>
                </a:cubicBezTo>
                <a:cubicBezTo>
                  <a:pt x="0" y="225"/>
                  <a:pt x="0" y="225"/>
                  <a:pt x="0" y="225"/>
                </a:cubicBezTo>
                <a:cubicBezTo>
                  <a:pt x="0" y="200"/>
                  <a:pt x="17" y="192"/>
                  <a:pt x="42" y="217"/>
                </a:cubicBezTo>
                <a:cubicBezTo>
                  <a:pt x="234" y="409"/>
                  <a:pt x="234" y="409"/>
                  <a:pt x="234" y="409"/>
                </a:cubicBezTo>
                <a:cubicBezTo>
                  <a:pt x="260" y="426"/>
                  <a:pt x="268" y="468"/>
                  <a:pt x="251" y="493"/>
                </a:cubicBezTo>
                <a:cubicBezTo>
                  <a:pt x="109" y="827"/>
                  <a:pt x="109" y="827"/>
                  <a:pt x="109" y="827"/>
                </a:cubicBezTo>
                <a:cubicBezTo>
                  <a:pt x="101" y="853"/>
                  <a:pt x="109" y="853"/>
                  <a:pt x="126" y="827"/>
                </a:cubicBezTo>
                <a:cubicBezTo>
                  <a:pt x="318" y="576"/>
                  <a:pt x="318" y="576"/>
                  <a:pt x="318" y="576"/>
                </a:cubicBezTo>
                <a:cubicBezTo>
                  <a:pt x="343" y="552"/>
                  <a:pt x="368" y="552"/>
                  <a:pt x="393" y="568"/>
                </a:cubicBezTo>
                <a:cubicBezTo>
                  <a:pt x="477" y="643"/>
                  <a:pt x="477" y="643"/>
                  <a:pt x="477" y="643"/>
                </a:cubicBezTo>
                <a:cubicBezTo>
                  <a:pt x="502" y="660"/>
                  <a:pt x="544" y="685"/>
                  <a:pt x="569" y="694"/>
                </a:cubicBezTo>
                <a:cubicBezTo>
                  <a:pt x="636" y="710"/>
                  <a:pt x="744" y="735"/>
                  <a:pt x="820" y="677"/>
                </a:cubicBezTo>
                <a:cubicBezTo>
                  <a:pt x="945" y="568"/>
                  <a:pt x="945" y="568"/>
                  <a:pt x="945" y="568"/>
                </a:cubicBezTo>
                <a:cubicBezTo>
                  <a:pt x="970" y="552"/>
                  <a:pt x="1004" y="552"/>
                  <a:pt x="1020" y="576"/>
                </a:cubicBezTo>
                <a:cubicBezTo>
                  <a:pt x="1229" y="853"/>
                  <a:pt x="1229" y="853"/>
                  <a:pt x="1229" y="853"/>
                </a:cubicBezTo>
                <a:cubicBezTo>
                  <a:pt x="1246" y="877"/>
                  <a:pt x="1246" y="869"/>
                  <a:pt x="1238" y="844"/>
                </a:cubicBezTo>
                <a:cubicBezTo>
                  <a:pt x="1096" y="493"/>
                  <a:pt x="1096" y="493"/>
                  <a:pt x="1096" y="493"/>
                </a:cubicBezTo>
                <a:cubicBezTo>
                  <a:pt x="1079" y="468"/>
                  <a:pt x="1087" y="434"/>
                  <a:pt x="1112" y="409"/>
                </a:cubicBezTo>
                <a:cubicBezTo>
                  <a:pt x="1313" y="217"/>
                  <a:pt x="1313" y="217"/>
                  <a:pt x="1313" y="217"/>
                </a:cubicBezTo>
                <a:cubicBezTo>
                  <a:pt x="1330" y="192"/>
                  <a:pt x="1346" y="200"/>
                  <a:pt x="1346" y="225"/>
                </a:cubicBezTo>
                <a:cubicBezTo>
                  <a:pt x="1346" y="903"/>
                  <a:pt x="1346" y="903"/>
                  <a:pt x="1346" y="903"/>
                </a:cubicBezTo>
                <a:cubicBezTo>
                  <a:pt x="1346" y="903"/>
                  <a:pt x="1338" y="986"/>
                  <a:pt x="1246" y="986"/>
                </a:cubicBezTo>
                <a:cubicBezTo>
                  <a:pt x="92" y="986"/>
                  <a:pt x="92" y="986"/>
                  <a:pt x="92" y="986"/>
                </a:cubicBezTo>
                <a:close/>
                <a:moveTo>
                  <a:pt x="92" y="986"/>
                </a:moveTo>
                <a:lnTo>
                  <a:pt x="92" y="986"/>
                </a:lnTo>
                <a:close/>
              </a:path>
            </a:pathLst>
          </a:custGeom>
          <a:solidFill>
            <a:schemeClr val="bg1"/>
          </a:solidFill>
          <a:ln>
            <a:noFill/>
          </a:ln>
          <a:effectLst/>
          <a:extLst/>
        </p:spPr>
        <p:txBody>
          <a:bodyPr anchor="ctr"/>
          <a:lstStyle/>
          <a:p>
            <a:pPr algn="ctr"/>
            <a:endParaRPr/>
          </a:p>
        </p:txBody>
      </p:sp>
      <p:sp>
        <p:nvSpPr>
          <p:cNvPr id="19" name="PA_库_Freeform: Shape 26">
            <a:extLst>
              <a:ext uri="{FF2B5EF4-FFF2-40B4-BE49-F238E27FC236}">
                <a16:creationId xmlns:a16="http://schemas.microsoft.com/office/drawing/2014/main" id="{7EEE307E-2366-4B05-BE3F-80642B449F44}"/>
              </a:ext>
            </a:extLst>
          </p:cNvPr>
          <p:cNvSpPr>
            <a:spLocks noChangeAspect="1"/>
          </p:cNvSpPr>
          <p:nvPr>
            <p:custDataLst>
              <p:tags r:id="rId3"/>
            </p:custDataLst>
          </p:nvPr>
        </p:nvSpPr>
        <p:spPr bwMode="auto">
          <a:xfrm>
            <a:off x="4717852" y="3214694"/>
            <a:ext cx="624337" cy="4989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84" y="0"/>
                </a:moveTo>
                <a:cubicBezTo>
                  <a:pt x="20941" y="0"/>
                  <a:pt x="21159" y="103"/>
                  <a:pt x="21335" y="310"/>
                </a:cubicBezTo>
                <a:cubicBezTo>
                  <a:pt x="21511" y="518"/>
                  <a:pt x="21599" y="760"/>
                  <a:pt x="21599" y="1048"/>
                </a:cubicBezTo>
                <a:lnTo>
                  <a:pt x="21599" y="16238"/>
                </a:lnTo>
                <a:cubicBezTo>
                  <a:pt x="21599" y="16523"/>
                  <a:pt x="21511" y="16767"/>
                  <a:pt x="21335" y="16969"/>
                </a:cubicBezTo>
                <a:cubicBezTo>
                  <a:pt x="21161" y="17173"/>
                  <a:pt x="20943" y="17274"/>
                  <a:pt x="20684" y="17274"/>
                </a:cubicBezTo>
                <a:lnTo>
                  <a:pt x="19807" y="17274"/>
                </a:lnTo>
                <a:lnTo>
                  <a:pt x="19807" y="17369"/>
                </a:lnTo>
                <a:cubicBezTo>
                  <a:pt x="19807" y="17948"/>
                  <a:pt x="19709" y="18498"/>
                  <a:pt x="19513" y="19017"/>
                </a:cubicBezTo>
                <a:cubicBezTo>
                  <a:pt x="19317" y="19535"/>
                  <a:pt x="19060" y="19984"/>
                  <a:pt x="18746" y="20361"/>
                </a:cubicBezTo>
                <a:cubicBezTo>
                  <a:pt x="18433" y="20738"/>
                  <a:pt x="18051" y="21038"/>
                  <a:pt x="17608" y="21263"/>
                </a:cubicBezTo>
                <a:cubicBezTo>
                  <a:pt x="17167" y="21487"/>
                  <a:pt x="16697" y="21599"/>
                  <a:pt x="16197" y="21599"/>
                </a:cubicBezTo>
                <a:cubicBezTo>
                  <a:pt x="15705" y="21599"/>
                  <a:pt x="15237" y="21487"/>
                  <a:pt x="14796" y="21263"/>
                </a:cubicBezTo>
                <a:cubicBezTo>
                  <a:pt x="14353" y="21038"/>
                  <a:pt x="13973" y="20738"/>
                  <a:pt x="13653" y="20361"/>
                </a:cubicBezTo>
                <a:cubicBezTo>
                  <a:pt x="13332" y="19984"/>
                  <a:pt x="13077" y="19535"/>
                  <a:pt x="12886" y="19017"/>
                </a:cubicBezTo>
                <a:cubicBezTo>
                  <a:pt x="12695" y="18498"/>
                  <a:pt x="12600" y="17948"/>
                  <a:pt x="12600" y="17369"/>
                </a:cubicBezTo>
                <a:lnTo>
                  <a:pt x="12600" y="17274"/>
                </a:lnTo>
                <a:lnTo>
                  <a:pt x="9000" y="17274"/>
                </a:lnTo>
                <a:lnTo>
                  <a:pt x="9000" y="17369"/>
                </a:lnTo>
                <a:cubicBezTo>
                  <a:pt x="9000" y="17948"/>
                  <a:pt x="8904" y="18498"/>
                  <a:pt x="8713" y="19017"/>
                </a:cubicBezTo>
                <a:cubicBezTo>
                  <a:pt x="8522" y="19535"/>
                  <a:pt x="8265" y="19984"/>
                  <a:pt x="7946" y="20361"/>
                </a:cubicBezTo>
                <a:cubicBezTo>
                  <a:pt x="7628" y="20738"/>
                  <a:pt x="7244" y="21038"/>
                  <a:pt x="6803" y="21263"/>
                </a:cubicBezTo>
                <a:cubicBezTo>
                  <a:pt x="6360" y="21487"/>
                  <a:pt x="5894" y="21599"/>
                  <a:pt x="5402" y="21599"/>
                </a:cubicBezTo>
                <a:cubicBezTo>
                  <a:pt x="4910" y="21599"/>
                  <a:pt x="4442" y="21487"/>
                  <a:pt x="4004" y="21263"/>
                </a:cubicBezTo>
                <a:cubicBezTo>
                  <a:pt x="3558" y="21038"/>
                  <a:pt x="3178" y="20738"/>
                  <a:pt x="2857" y="20361"/>
                </a:cubicBezTo>
                <a:cubicBezTo>
                  <a:pt x="2537" y="19984"/>
                  <a:pt x="2282" y="19535"/>
                  <a:pt x="2091" y="19017"/>
                </a:cubicBezTo>
                <a:cubicBezTo>
                  <a:pt x="1900" y="18498"/>
                  <a:pt x="1804" y="17948"/>
                  <a:pt x="1804" y="17369"/>
                </a:cubicBezTo>
                <a:lnTo>
                  <a:pt x="1804" y="17274"/>
                </a:lnTo>
                <a:lnTo>
                  <a:pt x="891" y="17274"/>
                </a:lnTo>
                <a:cubicBezTo>
                  <a:pt x="646" y="17274"/>
                  <a:pt x="438" y="17168"/>
                  <a:pt x="262" y="16960"/>
                </a:cubicBezTo>
                <a:cubicBezTo>
                  <a:pt x="88" y="16756"/>
                  <a:pt x="0" y="16514"/>
                  <a:pt x="0" y="16238"/>
                </a:cubicBezTo>
                <a:lnTo>
                  <a:pt x="0" y="10668"/>
                </a:lnTo>
                <a:cubicBezTo>
                  <a:pt x="0" y="10441"/>
                  <a:pt x="26" y="10205"/>
                  <a:pt x="68" y="9960"/>
                </a:cubicBezTo>
                <a:cubicBezTo>
                  <a:pt x="117" y="9715"/>
                  <a:pt x="186" y="9474"/>
                  <a:pt x="274" y="9229"/>
                </a:cubicBezTo>
                <a:cubicBezTo>
                  <a:pt x="364" y="8984"/>
                  <a:pt x="470" y="8751"/>
                  <a:pt x="592" y="8526"/>
                </a:cubicBezTo>
                <a:cubicBezTo>
                  <a:pt x="712" y="8301"/>
                  <a:pt x="837" y="8114"/>
                  <a:pt x="959" y="7964"/>
                </a:cubicBezTo>
                <a:lnTo>
                  <a:pt x="3573" y="4906"/>
                </a:lnTo>
                <a:cubicBezTo>
                  <a:pt x="3697" y="4759"/>
                  <a:pt x="3857" y="4613"/>
                  <a:pt x="4053" y="4474"/>
                </a:cubicBezTo>
                <a:cubicBezTo>
                  <a:pt x="4248" y="4330"/>
                  <a:pt x="4449" y="4209"/>
                  <a:pt x="4657" y="4109"/>
                </a:cubicBezTo>
                <a:cubicBezTo>
                  <a:pt x="4863" y="4005"/>
                  <a:pt x="5071" y="3927"/>
                  <a:pt x="5277" y="3867"/>
                </a:cubicBezTo>
                <a:cubicBezTo>
                  <a:pt x="5485" y="3806"/>
                  <a:pt x="5686" y="3775"/>
                  <a:pt x="5882" y="3775"/>
                </a:cubicBezTo>
                <a:lnTo>
                  <a:pt x="6820" y="3775"/>
                </a:lnTo>
                <a:lnTo>
                  <a:pt x="6820" y="1048"/>
                </a:lnTo>
                <a:cubicBezTo>
                  <a:pt x="6820" y="760"/>
                  <a:pt x="6908" y="518"/>
                  <a:pt x="7082" y="310"/>
                </a:cubicBezTo>
                <a:cubicBezTo>
                  <a:pt x="7258" y="103"/>
                  <a:pt x="7464" y="0"/>
                  <a:pt x="7699" y="0"/>
                </a:cubicBezTo>
                <a:lnTo>
                  <a:pt x="20684" y="0"/>
                </a:lnTo>
                <a:close/>
                <a:moveTo>
                  <a:pt x="6791" y="6438"/>
                </a:moveTo>
                <a:lnTo>
                  <a:pt x="5877" y="6438"/>
                </a:lnTo>
                <a:cubicBezTo>
                  <a:pt x="5799" y="6438"/>
                  <a:pt x="5676" y="6478"/>
                  <a:pt x="5510" y="6550"/>
                </a:cubicBezTo>
                <a:cubicBezTo>
                  <a:pt x="5341" y="6625"/>
                  <a:pt x="5223" y="6703"/>
                  <a:pt x="5152" y="6784"/>
                </a:cubicBezTo>
                <a:lnTo>
                  <a:pt x="2539" y="9830"/>
                </a:lnTo>
                <a:cubicBezTo>
                  <a:pt x="2478" y="9902"/>
                  <a:pt x="2412" y="10040"/>
                  <a:pt x="2351" y="10239"/>
                </a:cubicBezTo>
                <a:cubicBezTo>
                  <a:pt x="2289" y="10435"/>
                  <a:pt x="2257" y="10579"/>
                  <a:pt x="2257" y="10671"/>
                </a:cubicBezTo>
                <a:lnTo>
                  <a:pt x="2257" y="11527"/>
                </a:lnTo>
                <a:lnTo>
                  <a:pt x="6795" y="11527"/>
                </a:lnTo>
                <a:lnTo>
                  <a:pt x="6795" y="6438"/>
                </a:lnTo>
                <a:close/>
                <a:moveTo>
                  <a:pt x="5395" y="18942"/>
                </a:moveTo>
                <a:cubicBezTo>
                  <a:pt x="5760" y="18942"/>
                  <a:pt x="6075" y="18789"/>
                  <a:pt x="6340" y="18481"/>
                </a:cubicBezTo>
                <a:cubicBezTo>
                  <a:pt x="6600" y="18173"/>
                  <a:pt x="6732" y="17804"/>
                  <a:pt x="6732" y="17372"/>
                </a:cubicBezTo>
                <a:cubicBezTo>
                  <a:pt x="6732" y="16940"/>
                  <a:pt x="6600" y="16569"/>
                  <a:pt x="6340" y="16252"/>
                </a:cubicBezTo>
                <a:cubicBezTo>
                  <a:pt x="6078" y="15944"/>
                  <a:pt x="5762" y="15786"/>
                  <a:pt x="5395" y="15786"/>
                </a:cubicBezTo>
                <a:cubicBezTo>
                  <a:pt x="5027" y="15786"/>
                  <a:pt x="4714" y="15941"/>
                  <a:pt x="4444" y="16246"/>
                </a:cubicBezTo>
                <a:cubicBezTo>
                  <a:pt x="4180" y="16557"/>
                  <a:pt x="4045" y="16932"/>
                  <a:pt x="4045" y="17372"/>
                </a:cubicBezTo>
                <a:cubicBezTo>
                  <a:pt x="4045" y="17804"/>
                  <a:pt x="4180" y="18173"/>
                  <a:pt x="4444" y="18481"/>
                </a:cubicBezTo>
                <a:cubicBezTo>
                  <a:pt x="4714" y="18789"/>
                  <a:pt x="5027" y="18942"/>
                  <a:pt x="5395" y="18942"/>
                </a:cubicBezTo>
                <a:moveTo>
                  <a:pt x="16195" y="18942"/>
                </a:moveTo>
                <a:cubicBezTo>
                  <a:pt x="16560" y="18942"/>
                  <a:pt x="16878" y="18789"/>
                  <a:pt x="17145" y="18481"/>
                </a:cubicBezTo>
                <a:cubicBezTo>
                  <a:pt x="17409" y="18173"/>
                  <a:pt x="17544" y="17804"/>
                  <a:pt x="17544" y="17372"/>
                </a:cubicBezTo>
                <a:cubicBezTo>
                  <a:pt x="17544" y="16940"/>
                  <a:pt x="17412" y="16569"/>
                  <a:pt x="17150" y="16252"/>
                </a:cubicBezTo>
                <a:cubicBezTo>
                  <a:pt x="16890" y="15944"/>
                  <a:pt x="16572" y="15786"/>
                  <a:pt x="16195" y="15786"/>
                </a:cubicBezTo>
                <a:cubicBezTo>
                  <a:pt x="15827" y="15786"/>
                  <a:pt x="15514" y="15941"/>
                  <a:pt x="15249" y="16246"/>
                </a:cubicBezTo>
                <a:cubicBezTo>
                  <a:pt x="14990" y="16557"/>
                  <a:pt x="14857" y="16932"/>
                  <a:pt x="14857" y="17372"/>
                </a:cubicBezTo>
                <a:cubicBezTo>
                  <a:pt x="14857" y="17804"/>
                  <a:pt x="14990" y="18173"/>
                  <a:pt x="15249" y="18481"/>
                </a:cubicBezTo>
                <a:cubicBezTo>
                  <a:pt x="15511" y="18789"/>
                  <a:pt x="15825" y="18942"/>
                  <a:pt x="16195" y="18942"/>
                </a:cubicBezTo>
              </a:path>
            </a:pathLst>
          </a:custGeom>
          <a:solidFill>
            <a:schemeClr val="bg1"/>
          </a:solidFill>
          <a:ln>
            <a:noFill/>
          </a:ln>
          <a:effectLst/>
          <a:extLst/>
        </p:spPr>
        <p:txBody>
          <a:bodyPr anchor="ctr"/>
          <a:lstStyle/>
          <a:p>
            <a:pPr algn="ctr"/>
            <a:endParaRPr/>
          </a:p>
        </p:txBody>
      </p:sp>
      <p:sp>
        <p:nvSpPr>
          <p:cNvPr id="21" name="PA_库_Freeform: Shape 28">
            <a:extLst>
              <a:ext uri="{FF2B5EF4-FFF2-40B4-BE49-F238E27FC236}">
                <a16:creationId xmlns:a16="http://schemas.microsoft.com/office/drawing/2014/main" id="{AC703CB1-B76A-4DA4-9437-95E5436BF93C}"/>
              </a:ext>
            </a:extLst>
          </p:cNvPr>
          <p:cNvSpPr>
            <a:spLocks noChangeAspect="1"/>
          </p:cNvSpPr>
          <p:nvPr>
            <p:custDataLst>
              <p:tags r:id="rId4"/>
            </p:custDataLst>
          </p:nvPr>
        </p:nvSpPr>
        <p:spPr bwMode="auto">
          <a:xfrm>
            <a:off x="5919652" y="2234115"/>
            <a:ext cx="634863" cy="635028"/>
          </a:xfrm>
          <a:custGeom>
            <a:avLst/>
            <a:gdLst>
              <a:gd name="T0" fmla="+- 0 10798 9"/>
              <a:gd name="T1" fmla="*/ T0 w 21578"/>
              <a:gd name="T2" fmla="*/ 10800 h 21600"/>
              <a:gd name="T3" fmla="+- 0 10798 9"/>
              <a:gd name="T4" fmla="*/ T3 w 21578"/>
              <a:gd name="T5" fmla="*/ 10800 h 21600"/>
              <a:gd name="T6" fmla="+- 0 10798 9"/>
              <a:gd name="T7" fmla="*/ T6 w 21578"/>
              <a:gd name="T8" fmla="*/ 10800 h 21600"/>
              <a:gd name="T9" fmla="+- 0 10798 9"/>
              <a:gd name="T10" fmla="*/ T9 w 21578"/>
              <a:gd name="T11" fmla="*/ 10800 h 21600"/>
            </a:gdLst>
            <a:ahLst/>
            <a:cxnLst>
              <a:cxn ang="0">
                <a:pos x="T1" y="T2"/>
              </a:cxn>
              <a:cxn ang="0">
                <a:pos x="T4" y="T5"/>
              </a:cxn>
              <a:cxn ang="0">
                <a:pos x="T7" y="T8"/>
              </a:cxn>
              <a:cxn ang="0">
                <a:pos x="T10" y="T11"/>
              </a:cxn>
            </a:cxnLst>
            <a:rect l="0" t="0" r="r" b="b"/>
            <a:pathLst>
              <a:path w="21578" h="21600">
                <a:moveTo>
                  <a:pt x="21416" y="10074"/>
                </a:moveTo>
                <a:cubicBezTo>
                  <a:pt x="21507" y="10166"/>
                  <a:pt x="21562" y="10284"/>
                  <a:pt x="21574" y="10428"/>
                </a:cubicBezTo>
                <a:cubicBezTo>
                  <a:pt x="21590" y="10569"/>
                  <a:pt x="21562" y="10702"/>
                  <a:pt x="21483" y="10820"/>
                </a:cubicBezTo>
                <a:lnTo>
                  <a:pt x="20967" y="11551"/>
                </a:lnTo>
                <a:cubicBezTo>
                  <a:pt x="20891" y="11678"/>
                  <a:pt x="20778" y="11744"/>
                  <a:pt x="20634" y="11744"/>
                </a:cubicBezTo>
                <a:lnTo>
                  <a:pt x="19889" y="11744"/>
                </a:lnTo>
                <a:cubicBezTo>
                  <a:pt x="19769" y="11744"/>
                  <a:pt x="19671" y="11704"/>
                  <a:pt x="19601" y="11632"/>
                </a:cubicBezTo>
                <a:lnTo>
                  <a:pt x="11078" y="3253"/>
                </a:lnTo>
                <a:cubicBezTo>
                  <a:pt x="10884" y="3072"/>
                  <a:pt x="10695" y="3072"/>
                  <a:pt x="10503" y="3253"/>
                </a:cubicBezTo>
                <a:lnTo>
                  <a:pt x="1980" y="11632"/>
                </a:lnTo>
                <a:cubicBezTo>
                  <a:pt x="1918" y="11704"/>
                  <a:pt x="1819" y="11744"/>
                  <a:pt x="1692" y="11744"/>
                </a:cubicBezTo>
                <a:lnTo>
                  <a:pt x="944" y="11744"/>
                </a:lnTo>
                <a:cubicBezTo>
                  <a:pt x="808" y="11744"/>
                  <a:pt x="695" y="11678"/>
                  <a:pt x="611" y="11551"/>
                </a:cubicBezTo>
                <a:lnTo>
                  <a:pt x="96" y="10820"/>
                </a:lnTo>
                <a:cubicBezTo>
                  <a:pt x="19" y="10710"/>
                  <a:pt x="-9" y="10584"/>
                  <a:pt x="2" y="10440"/>
                </a:cubicBezTo>
                <a:cubicBezTo>
                  <a:pt x="19" y="10298"/>
                  <a:pt x="74" y="10175"/>
                  <a:pt x="165" y="10074"/>
                </a:cubicBezTo>
                <a:lnTo>
                  <a:pt x="10112" y="287"/>
                </a:lnTo>
                <a:cubicBezTo>
                  <a:pt x="10321" y="106"/>
                  <a:pt x="10546" y="8"/>
                  <a:pt x="10788" y="0"/>
                </a:cubicBezTo>
                <a:cubicBezTo>
                  <a:pt x="11042" y="0"/>
                  <a:pt x="11267" y="97"/>
                  <a:pt x="11469" y="287"/>
                </a:cubicBezTo>
                <a:lnTo>
                  <a:pt x="14220" y="2991"/>
                </a:lnTo>
                <a:lnTo>
                  <a:pt x="14220" y="1586"/>
                </a:lnTo>
                <a:cubicBezTo>
                  <a:pt x="14220" y="1436"/>
                  <a:pt x="14266" y="1313"/>
                  <a:pt x="14352" y="1206"/>
                </a:cubicBezTo>
                <a:cubicBezTo>
                  <a:pt x="14441" y="1099"/>
                  <a:pt x="14546" y="1048"/>
                  <a:pt x="14669" y="1048"/>
                </a:cubicBezTo>
                <a:lnTo>
                  <a:pt x="17226" y="1048"/>
                </a:lnTo>
                <a:cubicBezTo>
                  <a:pt x="17348" y="1048"/>
                  <a:pt x="17451" y="1099"/>
                  <a:pt x="17530" y="1206"/>
                </a:cubicBezTo>
                <a:cubicBezTo>
                  <a:pt x="17609" y="1312"/>
                  <a:pt x="17653" y="1436"/>
                  <a:pt x="17653" y="1586"/>
                </a:cubicBezTo>
                <a:lnTo>
                  <a:pt x="17653" y="6383"/>
                </a:lnTo>
                <a:lnTo>
                  <a:pt x="21416" y="10074"/>
                </a:lnTo>
                <a:close/>
                <a:moveTo>
                  <a:pt x="18523" y="11977"/>
                </a:moveTo>
                <a:lnTo>
                  <a:pt x="18523" y="20551"/>
                </a:lnTo>
                <a:cubicBezTo>
                  <a:pt x="18523" y="20854"/>
                  <a:pt x="18441" y="21104"/>
                  <a:pt x="18276" y="21300"/>
                </a:cubicBezTo>
                <a:cubicBezTo>
                  <a:pt x="18110" y="21502"/>
                  <a:pt x="17904" y="21599"/>
                  <a:pt x="17653" y="21599"/>
                </a:cubicBezTo>
                <a:lnTo>
                  <a:pt x="12809" y="21599"/>
                </a:lnTo>
                <a:lnTo>
                  <a:pt x="12809" y="14736"/>
                </a:lnTo>
                <a:lnTo>
                  <a:pt x="8772" y="14736"/>
                </a:lnTo>
                <a:lnTo>
                  <a:pt x="8772" y="21599"/>
                </a:lnTo>
                <a:lnTo>
                  <a:pt x="3928" y="21599"/>
                </a:lnTo>
                <a:cubicBezTo>
                  <a:pt x="3677" y="21599"/>
                  <a:pt x="3468" y="21502"/>
                  <a:pt x="3303" y="21300"/>
                </a:cubicBezTo>
                <a:cubicBezTo>
                  <a:pt x="3140" y="21104"/>
                  <a:pt x="3056" y="20854"/>
                  <a:pt x="3056" y="20551"/>
                </a:cubicBezTo>
                <a:lnTo>
                  <a:pt x="3056" y="11977"/>
                </a:lnTo>
                <a:lnTo>
                  <a:pt x="10788" y="4356"/>
                </a:lnTo>
                <a:lnTo>
                  <a:pt x="18523" y="11977"/>
                </a:lnTo>
                <a:close/>
              </a:path>
            </a:pathLst>
          </a:custGeom>
          <a:solidFill>
            <a:schemeClr val="bg1"/>
          </a:solidFill>
          <a:ln>
            <a:noFill/>
          </a:ln>
          <a:effectLst/>
          <a:extLst/>
        </p:spPr>
        <p:txBody>
          <a:bodyPr anchor="ctr"/>
          <a:lstStyle/>
          <a:p>
            <a:pPr algn="ctr"/>
            <a:endParaRPr/>
          </a:p>
        </p:txBody>
      </p:sp>
      <p:sp>
        <p:nvSpPr>
          <p:cNvPr id="40" name="PA-文本框 10">
            <a:extLst>
              <a:ext uri="{FF2B5EF4-FFF2-40B4-BE49-F238E27FC236}">
                <a16:creationId xmlns:a16="http://schemas.microsoft.com/office/drawing/2014/main" id="{49F2A268-EE49-4887-A193-0BEFA9BA0B80}"/>
              </a:ext>
            </a:extLst>
          </p:cNvPr>
          <p:cNvSpPr txBox="1"/>
          <p:nvPr>
            <p:custDataLst>
              <p:tags r:id="rId5"/>
            </p:custDataLst>
          </p:nvPr>
        </p:nvSpPr>
        <p:spPr>
          <a:xfrm>
            <a:off x="862315" y="30762"/>
            <a:ext cx="3254390" cy="525657"/>
          </a:xfrm>
          <a:prstGeom prst="rect">
            <a:avLst/>
          </a:prstGeom>
          <a:noFill/>
        </p:spPr>
        <p:txBody>
          <a:bodyPr wrap="square" rtlCol="0">
            <a:spAutoFit/>
          </a:bodyPr>
          <a:lstStyle/>
          <a:p>
            <a:pPr>
              <a:lnSpc>
                <a:spcPct val="130000"/>
              </a:lnSpc>
            </a:pPr>
            <a:r>
              <a:rPr lang="en-US" altLang="zh-CN" sz="2400" b="1" dirty="0" smtClean="0">
                <a:latin typeface="微软雅黑" panose="020B0503020204020204" pitchFamily="34" charset="-122"/>
                <a:ea typeface="微软雅黑" panose="020B0503020204020204" pitchFamily="34" charset="-122"/>
              </a:rPr>
              <a:t>DSFD</a:t>
            </a:r>
            <a:endParaRPr lang="zh-CN" altLang="en-US" sz="2400" b="1" dirty="0">
              <a:latin typeface="微软雅黑" panose="020B0503020204020204" pitchFamily="34" charset="-122"/>
              <a:ea typeface="微软雅黑" panose="020B0503020204020204" pitchFamily="34" charset="-122"/>
            </a:endParaRPr>
          </a:p>
        </p:txBody>
      </p:sp>
      <p:pic>
        <p:nvPicPr>
          <p:cNvPr id="43" name="图片 42">
            <a:extLst>
              <a:ext uri="{FF2B5EF4-FFF2-40B4-BE49-F238E27FC236}">
                <a16:creationId xmlns:a16="http://schemas.microsoft.com/office/drawing/2014/main" id="{A7263B97-33B4-4F00-9036-65CE06E01FDD}"/>
              </a:ext>
            </a:extLst>
          </p:cNvPr>
          <p:cNvPicPr>
            <a:picLocks noChangeAspect="1"/>
          </p:cNvPicPr>
          <p:nvPr/>
        </p:nvPicPr>
        <p:blipFill>
          <a:blip r:embed="rId7"/>
          <a:srcRect l="35490" b="47335"/>
          <a:stretch>
            <a:fillRect/>
          </a:stretch>
        </p:blipFill>
        <p:spPr>
          <a:xfrm rot="10800000" flipH="1">
            <a:off x="0" y="0"/>
            <a:ext cx="1129890" cy="842443"/>
          </a:xfrm>
          <a:custGeom>
            <a:avLst/>
            <a:gdLst>
              <a:gd name="connsiteX0" fmla="*/ 0 w 6539008"/>
              <a:gd name="connsiteY0" fmla="*/ 0 h 4875469"/>
              <a:gd name="connsiteX1" fmla="*/ 6539008 w 6539008"/>
              <a:gd name="connsiteY1" fmla="*/ 0 h 4875469"/>
              <a:gd name="connsiteX2" fmla="*/ 6539008 w 6539008"/>
              <a:gd name="connsiteY2" fmla="*/ 4875469 h 4875469"/>
              <a:gd name="connsiteX3" fmla="*/ 0 w 6539008"/>
              <a:gd name="connsiteY3" fmla="*/ 4875469 h 4875469"/>
            </a:gdLst>
            <a:ahLst/>
            <a:cxnLst>
              <a:cxn ang="0">
                <a:pos x="connsiteX0" y="connsiteY0"/>
              </a:cxn>
              <a:cxn ang="0">
                <a:pos x="connsiteX1" y="connsiteY1"/>
              </a:cxn>
              <a:cxn ang="0">
                <a:pos x="connsiteX2" y="connsiteY2"/>
              </a:cxn>
              <a:cxn ang="0">
                <a:pos x="connsiteX3" y="connsiteY3"/>
              </a:cxn>
            </a:cxnLst>
            <a:rect l="l" t="t" r="r" b="b"/>
            <a:pathLst>
              <a:path w="6539008" h="4875469">
                <a:moveTo>
                  <a:pt x="0" y="0"/>
                </a:moveTo>
                <a:lnTo>
                  <a:pt x="6539008" y="0"/>
                </a:lnTo>
                <a:lnTo>
                  <a:pt x="6539008" y="4875469"/>
                </a:lnTo>
                <a:lnTo>
                  <a:pt x="0" y="4875469"/>
                </a:lnTo>
                <a:close/>
              </a:path>
            </a:pathLst>
          </a:custGeom>
        </p:spPr>
      </p:pic>
      <p:pic>
        <p:nvPicPr>
          <p:cNvPr id="3" name="图片 2"/>
          <p:cNvPicPr>
            <a:picLocks noChangeAspect="1"/>
          </p:cNvPicPr>
          <p:nvPr/>
        </p:nvPicPr>
        <p:blipFill>
          <a:blip r:embed="rId8"/>
          <a:stretch>
            <a:fillRect/>
          </a:stretch>
        </p:blipFill>
        <p:spPr>
          <a:xfrm>
            <a:off x="1780471" y="842444"/>
            <a:ext cx="8725656" cy="3810330"/>
          </a:xfrm>
          <a:prstGeom prst="rect">
            <a:avLst/>
          </a:prstGeom>
        </p:spPr>
      </p:pic>
      <p:sp>
        <p:nvSpPr>
          <p:cNvPr id="44" name="文本框 43"/>
          <p:cNvSpPr txBox="1"/>
          <p:nvPr/>
        </p:nvSpPr>
        <p:spPr>
          <a:xfrm>
            <a:off x="1442344" y="4938799"/>
            <a:ext cx="9589477" cy="1631216"/>
          </a:xfrm>
          <a:prstGeom prst="rect">
            <a:avLst/>
          </a:prstGeom>
          <a:noFill/>
        </p:spPr>
        <p:txBody>
          <a:bodyPr wrap="square" rtlCol="0" anchor="ctr" anchorCtr="0">
            <a:spAutoFit/>
          </a:bodyPr>
          <a:lstStyle/>
          <a:p>
            <a:r>
              <a:rPr lang="zh-CN" altLang="en-US" sz="2000" dirty="0" smtClean="0">
                <a:latin typeface="+mn-ea"/>
              </a:rPr>
              <a:t>网络结构</a:t>
            </a:r>
            <a:r>
              <a:rPr lang="zh-CN" altLang="en-US" sz="2000" dirty="0">
                <a:latin typeface="+mn-ea"/>
              </a:rPr>
              <a:t>采用</a:t>
            </a:r>
            <a:r>
              <a:rPr lang="en-US" altLang="zh-CN" sz="2000" dirty="0">
                <a:latin typeface="+mn-ea"/>
              </a:rPr>
              <a:t>VGG16</a:t>
            </a:r>
            <a:r>
              <a:rPr lang="zh-CN" altLang="en-US" sz="2000" dirty="0" smtClean="0">
                <a:latin typeface="+mn-ea"/>
              </a:rPr>
              <a:t>作为</a:t>
            </a:r>
            <a:r>
              <a:rPr lang="zh-CN" altLang="en-US" sz="2000" dirty="0" smtClean="0"/>
              <a:t>骨干</a:t>
            </a:r>
            <a:r>
              <a:rPr lang="zh-CN" altLang="en-US" sz="2000" dirty="0"/>
              <a:t>网络</a:t>
            </a:r>
            <a:r>
              <a:rPr lang="zh-CN" altLang="en-US" sz="2000" dirty="0" smtClean="0">
                <a:latin typeface="+mn-ea"/>
              </a:rPr>
              <a:t>，在</a:t>
            </a:r>
            <a:r>
              <a:rPr lang="zh-CN" altLang="en-US" sz="2000" dirty="0">
                <a:latin typeface="+mn-ea"/>
              </a:rPr>
              <a:t>分类层之间进行截断并增加一些辅助</a:t>
            </a:r>
            <a:r>
              <a:rPr lang="zh-CN" altLang="en-US" sz="2000" dirty="0" smtClean="0">
                <a:latin typeface="+mn-ea"/>
              </a:rPr>
              <a:t>结构</a:t>
            </a:r>
            <a:r>
              <a:rPr lang="zh-CN" altLang="en-US" sz="2000" dirty="0">
                <a:latin typeface="+mn-ea"/>
              </a:rPr>
              <a:t>，</a:t>
            </a:r>
            <a:r>
              <a:rPr lang="zh-CN" altLang="en-US" sz="2000" dirty="0" smtClean="0">
                <a:latin typeface="+mn-ea"/>
              </a:rPr>
              <a:t>选择</a:t>
            </a:r>
            <a:r>
              <a:rPr lang="en-US" altLang="zh-CN" sz="2000" dirty="0">
                <a:latin typeface="+mn-ea"/>
              </a:rPr>
              <a:t>conv3_3</a:t>
            </a:r>
            <a:r>
              <a:rPr lang="zh-CN" altLang="en-US" sz="2000" dirty="0">
                <a:latin typeface="+mn-ea"/>
              </a:rPr>
              <a:t>，</a:t>
            </a:r>
            <a:r>
              <a:rPr lang="en-US" altLang="zh-CN" sz="2000" dirty="0">
                <a:latin typeface="+mn-ea"/>
              </a:rPr>
              <a:t>conv4_3</a:t>
            </a:r>
            <a:r>
              <a:rPr lang="zh-CN" altLang="en-US" sz="2000" dirty="0">
                <a:latin typeface="+mn-ea"/>
              </a:rPr>
              <a:t>，</a:t>
            </a:r>
            <a:r>
              <a:rPr lang="en-US" altLang="zh-CN" sz="2000" dirty="0">
                <a:latin typeface="+mn-ea"/>
              </a:rPr>
              <a:t>conv5_3</a:t>
            </a:r>
            <a:r>
              <a:rPr lang="zh-CN" altLang="en-US" sz="2000" dirty="0">
                <a:latin typeface="+mn-ea"/>
              </a:rPr>
              <a:t>，</a:t>
            </a:r>
            <a:r>
              <a:rPr lang="en-US" altLang="zh-CN" sz="2000" dirty="0">
                <a:latin typeface="+mn-ea"/>
              </a:rPr>
              <a:t>conv_fc7</a:t>
            </a:r>
            <a:r>
              <a:rPr lang="zh-CN" altLang="en-US" sz="2000" dirty="0">
                <a:latin typeface="+mn-ea"/>
              </a:rPr>
              <a:t>，</a:t>
            </a:r>
            <a:r>
              <a:rPr lang="en-US" altLang="zh-CN" sz="2000" dirty="0">
                <a:latin typeface="+mn-ea"/>
              </a:rPr>
              <a:t>conv6_2</a:t>
            </a:r>
            <a:r>
              <a:rPr lang="zh-CN" altLang="en-US" sz="2000" dirty="0">
                <a:latin typeface="+mn-ea"/>
              </a:rPr>
              <a:t>和</a:t>
            </a:r>
            <a:r>
              <a:rPr lang="en-US" altLang="zh-CN" sz="2000" dirty="0">
                <a:latin typeface="+mn-ea"/>
              </a:rPr>
              <a:t>conv7_2</a:t>
            </a:r>
            <a:r>
              <a:rPr lang="zh-CN" altLang="en-US" sz="2000" dirty="0">
                <a:latin typeface="+mn-ea"/>
              </a:rPr>
              <a:t>作为第一个检测层生成六个原始的特征</a:t>
            </a:r>
            <a:r>
              <a:rPr lang="zh-CN" altLang="en-US" sz="2000" dirty="0" smtClean="0">
                <a:latin typeface="+mn-ea"/>
              </a:rPr>
              <a:t>图，然后通过</a:t>
            </a:r>
            <a:r>
              <a:rPr lang="en-US" altLang="zh-CN" sz="2000" dirty="0" smtClean="0">
                <a:latin typeface="+mn-ea"/>
              </a:rPr>
              <a:t>FEM</a:t>
            </a:r>
            <a:r>
              <a:rPr lang="zh-CN" altLang="en-US" sz="2000" dirty="0">
                <a:latin typeface="+mn-ea"/>
              </a:rPr>
              <a:t>（特征增强模块）把这些原始的特征图</a:t>
            </a:r>
            <a:r>
              <a:rPr lang="zh-CN" altLang="en-US" sz="2000" dirty="0" smtClean="0">
                <a:latin typeface="+mn-ea"/>
              </a:rPr>
              <a:t>转换成六</a:t>
            </a:r>
            <a:r>
              <a:rPr lang="zh-CN" altLang="en-US" sz="2000" dirty="0">
                <a:latin typeface="+mn-ea"/>
              </a:rPr>
              <a:t>个增强的</a:t>
            </a:r>
            <a:r>
              <a:rPr lang="zh-CN" altLang="en-US" sz="2000" dirty="0" smtClean="0">
                <a:latin typeface="+mn-ea"/>
              </a:rPr>
              <a:t>特征图，这些</a:t>
            </a:r>
            <a:r>
              <a:rPr lang="zh-CN" altLang="en-US" sz="2000" dirty="0">
                <a:latin typeface="+mn-ea"/>
              </a:rPr>
              <a:t>增强的特征图和对应的原始特征图具有同样的尺寸，</a:t>
            </a:r>
            <a:r>
              <a:rPr lang="zh-CN" altLang="en-US" sz="2000" dirty="0" smtClean="0">
                <a:latin typeface="+mn-ea"/>
              </a:rPr>
              <a:t>然后把他们送入第二</a:t>
            </a:r>
            <a:r>
              <a:rPr lang="zh-CN" altLang="en-US" sz="2000" dirty="0">
                <a:latin typeface="+mn-ea"/>
              </a:rPr>
              <a:t>个检测</a:t>
            </a:r>
            <a:r>
              <a:rPr lang="zh-CN" altLang="en-US" sz="2000" dirty="0" smtClean="0">
                <a:latin typeface="+mn-ea"/>
              </a:rPr>
              <a:t>层</a:t>
            </a:r>
            <a:endParaRPr lang="zh-CN" altLang="en-US" sz="2000" dirty="0">
              <a:latin typeface="+mn-ea"/>
            </a:endParaRPr>
          </a:p>
        </p:txBody>
      </p:sp>
    </p:spTree>
    <p:extLst>
      <p:ext uri="{BB962C8B-B14F-4D97-AF65-F5344CB8AC3E}">
        <p14:creationId xmlns:p14="http://schemas.microsoft.com/office/powerpoint/2010/main" val="41710684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transform.rotation_z</p:attrName>
                                        </p:attrNameLst>
                                      </p:cBhvr>
                                      <p:tavLst>
                                        <p:tav tm="0">
                                          <p:val>
                                            <p:fltVal val="360"/>
                                          </p:val>
                                        </p:tav>
                                        <p:tav tm="100000">
                                          <p:val>
                                            <p:fltVal val="0"/>
                                          </p:val>
                                        </p:tav>
                                      </p:tavLst>
                                    </p:anim>
                                    <p:animEffect transition="in" filter="fade">
                                      <p:cBhvr>
                                        <p:cTn id="10" dur="500"/>
                                        <p:tgtEl>
                                          <p:spTgt spid="18"/>
                                        </p:tgtEl>
                                      </p:cBhvr>
                                    </p:animEffect>
                                  </p:childTnLst>
                                </p:cTn>
                              </p:par>
                            </p:childTnLst>
                          </p:cTn>
                        </p:par>
                        <p:par>
                          <p:cTn id="11" fill="hold">
                            <p:stCondLst>
                              <p:cond delay="500"/>
                            </p:stCondLst>
                            <p:childTnLst>
                              <p:par>
                                <p:cTn id="12" presetID="49" presetClass="entr" presetSubtype="0" decel="10000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 calcmode="lin" valueType="num">
                                      <p:cBhvr>
                                        <p:cTn id="16" dur="500" fill="hold"/>
                                        <p:tgtEl>
                                          <p:spTgt spid="19"/>
                                        </p:tgtEl>
                                        <p:attrNameLst>
                                          <p:attrName>transform.rotation_z</p:attrName>
                                        </p:attrNameLst>
                                      </p:cBhvr>
                                      <p:tavLst>
                                        <p:tav tm="0">
                                          <p:val>
                                            <p:fltVal val="360"/>
                                          </p:val>
                                        </p:tav>
                                        <p:tav tm="100000">
                                          <p:val>
                                            <p:fltVal val="0"/>
                                          </p:val>
                                        </p:tav>
                                      </p:tavLst>
                                    </p:anim>
                                    <p:animEffect transition="in" filter="fade">
                                      <p:cBhvr>
                                        <p:cTn id="17" dur="500"/>
                                        <p:tgtEl>
                                          <p:spTgt spid="19"/>
                                        </p:tgtEl>
                                      </p:cBhvr>
                                    </p:animEffect>
                                  </p:childTnLst>
                                </p:cTn>
                              </p:par>
                            </p:childTnLst>
                          </p:cTn>
                        </p:par>
                        <p:par>
                          <p:cTn id="18" fill="hold">
                            <p:stCondLst>
                              <p:cond delay="1000"/>
                            </p:stCondLst>
                            <p:childTnLst>
                              <p:par>
                                <p:cTn id="19" presetID="49" presetClass="entr" presetSubtype="0" decel="100000"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ppt_w</p:attrName>
                                        </p:attrNameLst>
                                      </p:cBhvr>
                                      <p:tavLst>
                                        <p:tav tm="0">
                                          <p:val>
                                            <p:fltVal val="0"/>
                                          </p:val>
                                        </p:tav>
                                        <p:tav tm="100000">
                                          <p:val>
                                            <p:strVal val="#ppt_w"/>
                                          </p:val>
                                        </p:tav>
                                      </p:tavLst>
                                    </p:anim>
                                    <p:anim calcmode="lin" valueType="num">
                                      <p:cBhvr>
                                        <p:cTn id="22" dur="500" fill="hold"/>
                                        <p:tgtEl>
                                          <p:spTgt spid="21"/>
                                        </p:tgtEl>
                                        <p:attrNameLst>
                                          <p:attrName>ppt_h</p:attrName>
                                        </p:attrNameLst>
                                      </p:cBhvr>
                                      <p:tavLst>
                                        <p:tav tm="0">
                                          <p:val>
                                            <p:fltVal val="0"/>
                                          </p:val>
                                        </p:tav>
                                        <p:tav tm="100000">
                                          <p:val>
                                            <p:strVal val="#ppt_h"/>
                                          </p:val>
                                        </p:tav>
                                      </p:tavLst>
                                    </p:anim>
                                    <p:anim calcmode="lin" valueType="num">
                                      <p:cBhvr>
                                        <p:cTn id="23" dur="500" fill="hold"/>
                                        <p:tgtEl>
                                          <p:spTgt spid="21"/>
                                        </p:tgtEl>
                                        <p:attrNameLst>
                                          <p:attrName>transform.rotation_z</p:attrName>
                                        </p:attrNameLst>
                                      </p:cBhvr>
                                      <p:tavLst>
                                        <p:tav tm="0">
                                          <p:val>
                                            <p:fltVal val="360"/>
                                          </p:val>
                                        </p:tav>
                                        <p:tav tm="100000">
                                          <p:val>
                                            <p:fltVal val="0"/>
                                          </p:val>
                                        </p:tav>
                                      </p:tavLst>
                                    </p:anim>
                                    <p:animEffect transition="in" filter="fade">
                                      <p:cBhvr>
                                        <p:cTn id="24" dur="500"/>
                                        <p:tgtEl>
                                          <p:spTgt spid="21"/>
                                        </p:tgtEl>
                                      </p:cBhvr>
                                    </p:animEffect>
                                  </p:childTnLst>
                                </p:cTn>
                              </p:par>
                            </p:childTnLst>
                          </p:cTn>
                        </p:par>
                        <p:par>
                          <p:cTn id="25" fill="hold">
                            <p:stCondLst>
                              <p:cond delay="1500"/>
                            </p:stCondLst>
                            <p:childTnLst>
                              <p:par>
                                <p:cTn id="26" presetID="12" presetClass="entr" presetSubtype="1" fill="hold" grpId="0" nodeType="after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additive="base">
                                        <p:cTn id="28" dur="500"/>
                                        <p:tgtEl>
                                          <p:spTgt spid="40"/>
                                        </p:tgtEl>
                                        <p:attrNameLst>
                                          <p:attrName>ppt_y</p:attrName>
                                        </p:attrNameLst>
                                      </p:cBhvr>
                                      <p:tavLst>
                                        <p:tav tm="0">
                                          <p:val>
                                            <p:strVal val="#ppt_y-#ppt_h*1.125000"/>
                                          </p:val>
                                        </p:tav>
                                        <p:tav tm="100000">
                                          <p:val>
                                            <p:strVal val="#ppt_y"/>
                                          </p:val>
                                        </p:tav>
                                      </p:tavLst>
                                    </p:anim>
                                    <p:animEffect transition="in" filter="wipe(down)">
                                      <p:cBhvr>
                                        <p:cTn id="2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A_库_Freeform: Shape 25">
            <a:extLst>
              <a:ext uri="{FF2B5EF4-FFF2-40B4-BE49-F238E27FC236}">
                <a16:creationId xmlns:a16="http://schemas.microsoft.com/office/drawing/2014/main" id="{31948FB0-F375-4AC1-9906-6E9864A60B59}"/>
              </a:ext>
            </a:extLst>
          </p:cNvPr>
          <p:cNvSpPr>
            <a:spLocks noChangeAspect="1"/>
          </p:cNvSpPr>
          <p:nvPr>
            <p:custDataLst>
              <p:tags r:id="rId1"/>
            </p:custDataLst>
          </p:nvPr>
        </p:nvSpPr>
        <p:spPr bwMode="auto">
          <a:xfrm>
            <a:off x="6921296" y="3566212"/>
            <a:ext cx="593441" cy="435953"/>
          </a:xfrm>
          <a:custGeom>
            <a:avLst/>
            <a:gdLst>
              <a:gd name="T0" fmla="*/ 586 w 1347"/>
              <a:gd name="T1" fmla="*/ 602 h 987"/>
              <a:gd name="T2" fmla="*/ 502 w 1347"/>
              <a:gd name="T3" fmla="*/ 535 h 987"/>
              <a:gd name="T4" fmla="*/ 42 w 1347"/>
              <a:gd name="T5" fmla="*/ 117 h 987"/>
              <a:gd name="T6" fmla="*/ 17 w 1347"/>
              <a:gd name="T7" fmla="*/ 33 h 987"/>
              <a:gd name="T8" fmla="*/ 92 w 1347"/>
              <a:gd name="T9" fmla="*/ 0 h 987"/>
              <a:gd name="T10" fmla="*/ 1255 w 1347"/>
              <a:gd name="T11" fmla="*/ 0 h 987"/>
              <a:gd name="T12" fmla="*/ 1330 w 1347"/>
              <a:gd name="T13" fmla="*/ 41 h 987"/>
              <a:gd name="T14" fmla="*/ 1305 w 1347"/>
              <a:gd name="T15" fmla="*/ 125 h 987"/>
              <a:gd name="T16" fmla="*/ 803 w 1347"/>
              <a:gd name="T17" fmla="*/ 576 h 987"/>
              <a:gd name="T18" fmla="*/ 586 w 1347"/>
              <a:gd name="T19" fmla="*/ 602 h 987"/>
              <a:gd name="T20" fmla="*/ 92 w 1347"/>
              <a:gd name="T21" fmla="*/ 986 h 987"/>
              <a:gd name="T22" fmla="*/ 0 w 1347"/>
              <a:gd name="T23" fmla="*/ 894 h 987"/>
              <a:gd name="T24" fmla="*/ 0 w 1347"/>
              <a:gd name="T25" fmla="*/ 225 h 987"/>
              <a:gd name="T26" fmla="*/ 42 w 1347"/>
              <a:gd name="T27" fmla="*/ 217 h 987"/>
              <a:gd name="T28" fmla="*/ 234 w 1347"/>
              <a:gd name="T29" fmla="*/ 409 h 987"/>
              <a:gd name="T30" fmla="*/ 251 w 1347"/>
              <a:gd name="T31" fmla="*/ 493 h 987"/>
              <a:gd name="T32" fmla="*/ 109 w 1347"/>
              <a:gd name="T33" fmla="*/ 827 h 987"/>
              <a:gd name="T34" fmla="*/ 126 w 1347"/>
              <a:gd name="T35" fmla="*/ 827 h 987"/>
              <a:gd name="T36" fmla="*/ 318 w 1347"/>
              <a:gd name="T37" fmla="*/ 576 h 987"/>
              <a:gd name="T38" fmla="*/ 393 w 1347"/>
              <a:gd name="T39" fmla="*/ 568 h 987"/>
              <a:gd name="T40" fmla="*/ 477 w 1347"/>
              <a:gd name="T41" fmla="*/ 643 h 987"/>
              <a:gd name="T42" fmla="*/ 569 w 1347"/>
              <a:gd name="T43" fmla="*/ 694 h 987"/>
              <a:gd name="T44" fmla="*/ 820 w 1347"/>
              <a:gd name="T45" fmla="*/ 677 h 987"/>
              <a:gd name="T46" fmla="*/ 945 w 1347"/>
              <a:gd name="T47" fmla="*/ 568 h 987"/>
              <a:gd name="T48" fmla="*/ 1020 w 1347"/>
              <a:gd name="T49" fmla="*/ 576 h 987"/>
              <a:gd name="T50" fmla="*/ 1229 w 1347"/>
              <a:gd name="T51" fmla="*/ 853 h 987"/>
              <a:gd name="T52" fmla="*/ 1238 w 1347"/>
              <a:gd name="T53" fmla="*/ 844 h 987"/>
              <a:gd name="T54" fmla="*/ 1096 w 1347"/>
              <a:gd name="T55" fmla="*/ 493 h 987"/>
              <a:gd name="T56" fmla="*/ 1112 w 1347"/>
              <a:gd name="T57" fmla="*/ 409 h 987"/>
              <a:gd name="T58" fmla="*/ 1313 w 1347"/>
              <a:gd name="T59" fmla="*/ 217 h 987"/>
              <a:gd name="T60" fmla="*/ 1346 w 1347"/>
              <a:gd name="T61" fmla="*/ 225 h 987"/>
              <a:gd name="T62" fmla="*/ 1346 w 1347"/>
              <a:gd name="T63" fmla="*/ 903 h 987"/>
              <a:gd name="T64" fmla="*/ 1246 w 1347"/>
              <a:gd name="T65" fmla="*/ 986 h 987"/>
              <a:gd name="T66" fmla="*/ 92 w 1347"/>
              <a:gd name="T67" fmla="*/ 986 h 987"/>
              <a:gd name="T68" fmla="*/ 92 w 1347"/>
              <a:gd name="T69" fmla="*/ 986 h 987"/>
              <a:gd name="T70" fmla="*/ 92 w 1347"/>
              <a:gd name="T71" fmla="*/ 986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7" h="987">
                <a:moveTo>
                  <a:pt x="586" y="602"/>
                </a:moveTo>
                <a:cubicBezTo>
                  <a:pt x="561" y="585"/>
                  <a:pt x="519" y="560"/>
                  <a:pt x="502" y="535"/>
                </a:cubicBezTo>
                <a:cubicBezTo>
                  <a:pt x="42" y="117"/>
                  <a:pt x="42" y="117"/>
                  <a:pt x="42" y="117"/>
                </a:cubicBezTo>
                <a:cubicBezTo>
                  <a:pt x="26" y="100"/>
                  <a:pt x="9" y="58"/>
                  <a:pt x="17" y="33"/>
                </a:cubicBezTo>
                <a:cubicBezTo>
                  <a:pt x="34" y="17"/>
                  <a:pt x="51" y="0"/>
                  <a:pt x="92" y="0"/>
                </a:cubicBezTo>
                <a:cubicBezTo>
                  <a:pt x="1255" y="0"/>
                  <a:pt x="1255" y="0"/>
                  <a:pt x="1255" y="0"/>
                </a:cubicBezTo>
                <a:cubicBezTo>
                  <a:pt x="1255" y="0"/>
                  <a:pt x="1305" y="0"/>
                  <a:pt x="1330" y="41"/>
                </a:cubicBezTo>
                <a:cubicBezTo>
                  <a:pt x="1346" y="67"/>
                  <a:pt x="1330" y="108"/>
                  <a:pt x="1305" y="125"/>
                </a:cubicBezTo>
                <a:cubicBezTo>
                  <a:pt x="803" y="576"/>
                  <a:pt x="803" y="576"/>
                  <a:pt x="803" y="576"/>
                </a:cubicBezTo>
                <a:cubicBezTo>
                  <a:pt x="803" y="576"/>
                  <a:pt x="711" y="652"/>
                  <a:pt x="586" y="602"/>
                </a:cubicBezTo>
                <a:close/>
                <a:moveTo>
                  <a:pt x="92" y="986"/>
                </a:moveTo>
                <a:cubicBezTo>
                  <a:pt x="92" y="986"/>
                  <a:pt x="0" y="978"/>
                  <a:pt x="0" y="894"/>
                </a:cubicBezTo>
                <a:cubicBezTo>
                  <a:pt x="0" y="225"/>
                  <a:pt x="0" y="225"/>
                  <a:pt x="0" y="225"/>
                </a:cubicBezTo>
                <a:cubicBezTo>
                  <a:pt x="0" y="200"/>
                  <a:pt x="17" y="192"/>
                  <a:pt x="42" y="217"/>
                </a:cubicBezTo>
                <a:cubicBezTo>
                  <a:pt x="234" y="409"/>
                  <a:pt x="234" y="409"/>
                  <a:pt x="234" y="409"/>
                </a:cubicBezTo>
                <a:cubicBezTo>
                  <a:pt x="260" y="426"/>
                  <a:pt x="268" y="468"/>
                  <a:pt x="251" y="493"/>
                </a:cubicBezTo>
                <a:cubicBezTo>
                  <a:pt x="109" y="827"/>
                  <a:pt x="109" y="827"/>
                  <a:pt x="109" y="827"/>
                </a:cubicBezTo>
                <a:cubicBezTo>
                  <a:pt x="101" y="853"/>
                  <a:pt x="109" y="853"/>
                  <a:pt x="126" y="827"/>
                </a:cubicBezTo>
                <a:cubicBezTo>
                  <a:pt x="318" y="576"/>
                  <a:pt x="318" y="576"/>
                  <a:pt x="318" y="576"/>
                </a:cubicBezTo>
                <a:cubicBezTo>
                  <a:pt x="343" y="552"/>
                  <a:pt x="368" y="552"/>
                  <a:pt x="393" y="568"/>
                </a:cubicBezTo>
                <a:cubicBezTo>
                  <a:pt x="477" y="643"/>
                  <a:pt x="477" y="643"/>
                  <a:pt x="477" y="643"/>
                </a:cubicBezTo>
                <a:cubicBezTo>
                  <a:pt x="502" y="660"/>
                  <a:pt x="544" y="685"/>
                  <a:pt x="569" y="694"/>
                </a:cubicBezTo>
                <a:cubicBezTo>
                  <a:pt x="636" y="710"/>
                  <a:pt x="744" y="735"/>
                  <a:pt x="820" y="677"/>
                </a:cubicBezTo>
                <a:cubicBezTo>
                  <a:pt x="945" y="568"/>
                  <a:pt x="945" y="568"/>
                  <a:pt x="945" y="568"/>
                </a:cubicBezTo>
                <a:cubicBezTo>
                  <a:pt x="970" y="552"/>
                  <a:pt x="1004" y="552"/>
                  <a:pt x="1020" y="576"/>
                </a:cubicBezTo>
                <a:cubicBezTo>
                  <a:pt x="1229" y="853"/>
                  <a:pt x="1229" y="853"/>
                  <a:pt x="1229" y="853"/>
                </a:cubicBezTo>
                <a:cubicBezTo>
                  <a:pt x="1246" y="877"/>
                  <a:pt x="1246" y="869"/>
                  <a:pt x="1238" y="844"/>
                </a:cubicBezTo>
                <a:cubicBezTo>
                  <a:pt x="1096" y="493"/>
                  <a:pt x="1096" y="493"/>
                  <a:pt x="1096" y="493"/>
                </a:cubicBezTo>
                <a:cubicBezTo>
                  <a:pt x="1079" y="468"/>
                  <a:pt x="1087" y="434"/>
                  <a:pt x="1112" y="409"/>
                </a:cubicBezTo>
                <a:cubicBezTo>
                  <a:pt x="1313" y="217"/>
                  <a:pt x="1313" y="217"/>
                  <a:pt x="1313" y="217"/>
                </a:cubicBezTo>
                <a:cubicBezTo>
                  <a:pt x="1330" y="192"/>
                  <a:pt x="1346" y="200"/>
                  <a:pt x="1346" y="225"/>
                </a:cubicBezTo>
                <a:cubicBezTo>
                  <a:pt x="1346" y="903"/>
                  <a:pt x="1346" y="903"/>
                  <a:pt x="1346" y="903"/>
                </a:cubicBezTo>
                <a:cubicBezTo>
                  <a:pt x="1346" y="903"/>
                  <a:pt x="1338" y="986"/>
                  <a:pt x="1246" y="986"/>
                </a:cubicBezTo>
                <a:cubicBezTo>
                  <a:pt x="92" y="986"/>
                  <a:pt x="92" y="986"/>
                  <a:pt x="92" y="986"/>
                </a:cubicBezTo>
                <a:close/>
                <a:moveTo>
                  <a:pt x="92" y="986"/>
                </a:moveTo>
                <a:lnTo>
                  <a:pt x="92" y="986"/>
                </a:lnTo>
                <a:close/>
              </a:path>
            </a:pathLst>
          </a:custGeom>
          <a:solidFill>
            <a:schemeClr val="bg1"/>
          </a:solidFill>
          <a:ln>
            <a:noFill/>
          </a:ln>
          <a:effectLst/>
          <a:extLst/>
        </p:spPr>
        <p:txBody>
          <a:bodyPr anchor="ctr"/>
          <a:lstStyle/>
          <a:p>
            <a:pPr algn="ctr"/>
            <a:endParaRPr/>
          </a:p>
        </p:txBody>
      </p:sp>
      <p:sp>
        <p:nvSpPr>
          <p:cNvPr id="19" name="PA_库_Freeform: Shape 26">
            <a:extLst>
              <a:ext uri="{FF2B5EF4-FFF2-40B4-BE49-F238E27FC236}">
                <a16:creationId xmlns:a16="http://schemas.microsoft.com/office/drawing/2014/main" id="{7EEE307E-2366-4B05-BE3F-80642B449F44}"/>
              </a:ext>
            </a:extLst>
          </p:cNvPr>
          <p:cNvSpPr>
            <a:spLocks noChangeAspect="1"/>
          </p:cNvSpPr>
          <p:nvPr>
            <p:custDataLst>
              <p:tags r:id="rId2"/>
            </p:custDataLst>
          </p:nvPr>
        </p:nvSpPr>
        <p:spPr bwMode="auto">
          <a:xfrm>
            <a:off x="4717852" y="3214694"/>
            <a:ext cx="624337" cy="4989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84" y="0"/>
                </a:moveTo>
                <a:cubicBezTo>
                  <a:pt x="20941" y="0"/>
                  <a:pt x="21159" y="103"/>
                  <a:pt x="21335" y="310"/>
                </a:cubicBezTo>
                <a:cubicBezTo>
                  <a:pt x="21511" y="518"/>
                  <a:pt x="21599" y="760"/>
                  <a:pt x="21599" y="1048"/>
                </a:cubicBezTo>
                <a:lnTo>
                  <a:pt x="21599" y="16238"/>
                </a:lnTo>
                <a:cubicBezTo>
                  <a:pt x="21599" y="16523"/>
                  <a:pt x="21511" y="16767"/>
                  <a:pt x="21335" y="16969"/>
                </a:cubicBezTo>
                <a:cubicBezTo>
                  <a:pt x="21161" y="17173"/>
                  <a:pt x="20943" y="17274"/>
                  <a:pt x="20684" y="17274"/>
                </a:cubicBezTo>
                <a:lnTo>
                  <a:pt x="19807" y="17274"/>
                </a:lnTo>
                <a:lnTo>
                  <a:pt x="19807" y="17369"/>
                </a:lnTo>
                <a:cubicBezTo>
                  <a:pt x="19807" y="17948"/>
                  <a:pt x="19709" y="18498"/>
                  <a:pt x="19513" y="19017"/>
                </a:cubicBezTo>
                <a:cubicBezTo>
                  <a:pt x="19317" y="19535"/>
                  <a:pt x="19060" y="19984"/>
                  <a:pt x="18746" y="20361"/>
                </a:cubicBezTo>
                <a:cubicBezTo>
                  <a:pt x="18433" y="20738"/>
                  <a:pt x="18051" y="21038"/>
                  <a:pt x="17608" y="21263"/>
                </a:cubicBezTo>
                <a:cubicBezTo>
                  <a:pt x="17167" y="21487"/>
                  <a:pt x="16697" y="21599"/>
                  <a:pt x="16197" y="21599"/>
                </a:cubicBezTo>
                <a:cubicBezTo>
                  <a:pt x="15705" y="21599"/>
                  <a:pt x="15237" y="21487"/>
                  <a:pt x="14796" y="21263"/>
                </a:cubicBezTo>
                <a:cubicBezTo>
                  <a:pt x="14353" y="21038"/>
                  <a:pt x="13973" y="20738"/>
                  <a:pt x="13653" y="20361"/>
                </a:cubicBezTo>
                <a:cubicBezTo>
                  <a:pt x="13332" y="19984"/>
                  <a:pt x="13077" y="19535"/>
                  <a:pt x="12886" y="19017"/>
                </a:cubicBezTo>
                <a:cubicBezTo>
                  <a:pt x="12695" y="18498"/>
                  <a:pt x="12600" y="17948"/>
                  <a:pt x="12600" y="17369"/>
                </a:cubicBezTo>
                <a:lnTo>
                  <a:pt x="12600" y="17274"/>
                </a:lnTo>
                <a:lnTo>
                  <a:pt x="9000" y="17274"/>
                </a:lnTo>
                <a:lnTo>
                  <a:pt x="9000" y="17369"/>
                </a:lnTo>
                <a:cubicBezTo>
                  <a:pt x="9000" y="17948"/>
                  <a:pt x="8904" y="18498"/>
                  <a:pt x="8713" y="19017"/>
                </a:cubicBezTo>
                <a:cubicBezTo>
                  <a:pt x="8522" y="19535"/>
                  <a:pt x="8265" y="19984"/>
                  <a:pt x="7946" y="20361"/>
                </a:cubicBezTo>
                <a:cubicBezTo>
                  <a:pt x="7628" y="20738"/>
                  <a:pt x="7244" y="21038"/>
                  <a:pt x="6803" y="21263"/>
                </a:cubicBezTo>
                <a:cubicBezTo>
                  <a:pt x="6360" y="21487"/>
                  <a:pt x="5894" y="21599"/>
                  <a:pt x="5402" y="21599"/>
                </a:cubicBezTo>
                <a:cubicBezTo>
                  <a:pt x="4910" y="21599"/>
                  <a:pt x="4442" y="21487"/>
                  <a:pt x="4004" y="21263"/>
                </a:cubicBezTo>
                <a:cubicBezTo>
                  <a:pt x="3558" y="21038"/>
                  <a:pt x="3178" y="20738"/>
                  <a:pt x="2857" y="20361"/>
                </a:cubicBezTo>
                <a:cubicBezTo>
                  <a:pt x="2537" y="19984"/>
                  <a:pt x="2282" y="19535"/>
                  <a:pt x="2091" y="19017"/>
                </a:cubicBezTo>
                <a:cubicBezTo>
                  <a:pt x="1900" y="18498"/>
                  <a:pt x="1804" y="17948"/>
                  <a:pt x="1804" y="17369"/>
                </a:cubicBezTo>
                <a:lnTo>
                  <a:pt x="1804" y="17274"/>
                </a:lnTo>
                <a:lnTo>
                  <a:pt x="891" y="17274"/>
                </a:lnTo>
                <a:cubicBezTo>
                  <a:pt x="646" y="17274"/>
                  <a:pt x="438" y="17168"/>
                  <a:pt x="262" y="16960"/>
                </a:cubicBezTo>
                <a:cubicBezTo>
                  <a:pt x="88" y="16756"/>
                  <a:pt x="0" y="16514"/>
                  <a:pt x="0" y="16238"/>
                </a:cubicBezTo>
                <a:lnTo>
                  <a:pt x="0" y="10668"/>
                </a:lnTo>
                <a:cubicBezTo>
                  <a:pt x="0" y="10441"/>
                  <a:pt x="26" y="10205"/>
                  <a:pt x="68" y="9960"/>
                </a:cubicBezTo>
                <a:cubicBezTo>
                  <a:pt x="117" y="9715"/>
                  <a:pt x="186" y="9474"/>
                  <a:pt x="274" y="9229"/>
                </a:cubicBezTo>
                <a:cubicBezTo>
                  <a:pt x="364" y="8984"/>
                  <a:pt x="470" y="8751"/>
                  <a:pt x="592" y="8526"/>
                </a:cubicBezTo>
                <a:cubicBezTo>
                  <a:pt x="712" y="8301"/>
                  <a:pt x="837" y="8114"/>
                  <a:pt x="959" y="7964"/>
                </a:cubicBezTo>
                <a:lnTo>
                  <a:pt x="3573" y="4906"/>
                </a:lnTo>
                <a:cubicBezTo>
                  <a:pt x="3697" y="4759"/>
                  <a:pt x="3857" y="4613"/>
                  <a:pt x="4053" y="4474"/>
                </a:cubicBezTo>
                <a:cubicBezTo>
                  <a:pt x="4248" y="4330"/>
                  <a:pt x="4449" y="4209"/>
                  <a:pt x="4657" y="4109"/>
                </a:cubicBezTo>
                <a:cubicBezTo>
                  <a:pt x="4863" y="4005"/>
                  <a:pt x="5071" y="3927"/>
                  <a:pt x="5277" y="3867"/>
                </a:cubicBezTo>
                <a:cubicBezTo>
                  <a:pt x="5485" y="3806"/>
                  <a:pt x="5686" y="3775"/>
                  <a:pt x="5882" y="3775"/>
                </a:cubicBezTo>
                <a:lnTo>
                  <a:pt x="6820" y="3775"/>
                </a:lnTo>
                <a:lnTo>
                  <a:pt x="6820" y="1048"/>
                </a:lnTo>
                <a:cubicBezTo>
                  <a:pt x="6820" y="760"/>
                  <a:pt x="6908" y="518"/>
                  <a:pt x="7082" y="310"/>
                </a:cubicBezTo>
                <a:cubicBezTo>
                  <a:pt x="7258" y="103"/>
                  <a:pt x="7464" y="0"/>
                  <a:pt x="7699" y="0"/>
                </a:cubicBezTo>
                <a:lnTo>
                  <a:pt x="20684" y="0"/>
                </a:lnTo>
                <a:close/>
                <a:moveTo>
                  <a:pt x="6791" y="6438"/>
                </a:moveTo>
                <a:lnTo>
                  <a:pt x="5877" y="6438"/>
                </a:lnTo>
                <a:cubicBezTo>
                  <a:pt x="5799" y="6438"/>
                  <a:pt x="5676" y="6478"/>
                  <a:pt x="5510" y="6550"/>
                </a:cubicBezTo>
                <a:cubicBezTo>
                  <a:pt x="5341" y="6625"/>
                  <a:pt x="5223" y="6703"/>
                  <a:pt x="5152" y="6784"/>
                </a:cubicBezTo>
                <a:lnTo>
                  <a:pt x="2539" y="9830"/>
                </a:lnTo>
                <a:cubicBezTo>
                  <a:pt x="2478" y="9902"/>
                  <a:pt x="2412" y="10040"/>
                  <a:pt x="2351" y="10239"/>
                </a:cubicBezTo>
                <a:cubicBezTo>
                  <a:pt x="2289" y="10435"/>
                  <a:pt x="2257" y="10579"/>
                  <a:pt x="2257" y="10671"/>
                </a:cubicBezTo>
                <a:lnTo>
                  <a:pt x="2257" y="11527"/>
                </a:lnTo>
                <a:lnTo>
                  <a:pt x="6795" y="11527"/>
                </a:lnTo>
                <a:lnTo>
                  <a:pt x="6795" y="6438"/>
                </a:lnTo>
                <a:close/>
                <a:moveTo>
                  <a:pt x="5395" y="18942"/>
                </a:moveTo>
                <a:cubicBezTo>
                  <a:pt x="5760" y="18942"/>
                  <a:pt x="6075" y="18789"/>
                  <a:pt x="6340" y="18481"/>
                </a:cubicBezTo>
                <a:cubicBezTo>
                  <a:pt x="6600" y="18173"/>
                  <a:pt x="6732" y="17804"/>
                  <a:pt x="6732" y="17372"/>
                </a:cubicBezTo>
                <a:cubicBezTo>
                  <a:pt x="6732" y="16940"/>
                  <a:pt x="6600" y="16569"/>
                  <a:pt x="6340" y="16252"/>
                </a:cubicBezTo>
                <a:cubicBezTo>
                  <a:pt x="6078" y="15944"/>
                  <a:pt x="5762" y="15786"/>
                  <a:pt x="5395" y="15786"/>
                </a:cubicBezTo>
                <a:cubicBezTo>
                  <a:pt x="5027" y="15786"/>
                  <a:pt x="4714" y="15941"/>
                  <a:pt x="4444" y="16246"/>
                </a:cubicBezTo>
                <a:cubicBezTo>
                  <a:pt x="4180" y="16557"/>
                  <a:pt x="4045" y="16932"/>
                  <a:pt x="4045" y="17372"/>
                </a:cubicBezTo>
                <a:cubicBezTo>
                  <a:pt x="4045" y="17804"/>
                  <a:pt x="4180" y="18173"/>
                  <a:pt x="4444" y="18481"/>
                </a:cubicBezTo>
                <a:cubicBezTo>
                  <a:pt x="4714" y="18789"/>
                  <a:pt x="5027" y="18942"/>
                  <a:pt x="5395" y="18942"/>
                </a:cubicBezTo>
                <a:moveTo>
                  <a:pt x="16195" y="18942"/>
                </a:moveTo>
                <a:cubicBezTo>
                  <a:pt x="16560" y="18942"/>
                  <a:pt x="16878" y="18789"/>
                  <a:pt x="17145" y="18481"/>
                </a:cubicBezTo>
                <a:cubicBezTo>
                  <a:pt x="17409" y="18173"/>
                  <a:pt x="17544" y="17804"/>
                  <a:pt x="17544" y="17372"/>
                </a:cubicBezTo>
                <a:cubicBezTo>
                  <a:pt x="17544" y="16940"/>
                  <a:pt x="17412" y="16569"/>
                  <a:pt x="17150" y="16252"/>
                </a:cubicBezTo>
                <a:cubicBezTo>
                  <a:pt x="16890" y="15944"/>
                  <a:pt x="16572" y="15786"/>
                  <a:pt x="16195" y="15786"/>
                </a:cubicBezTo>
                <a:cubicBezTo>
                  <a:pt x="15827" y="15786"/>
                  <a:pt x="15514" y="15941"/>
                  <a:pt x="15249" y="16246"/>
                </a:cubicBezTo>
                <a:cubicBezTo>
                  <a:pt x="14990" y="16557"/>
                  <a:pt x="14857" y="16932"/>
                  <a:pt x="14857" y="17372"/>
                </a:cubicBezTo>
                <a:cubicBezTo>
                  <a:pt x="14857" y="17804"/>
                  <a:pt x="14990" y="18173"/>
                  <a:pt x="15249" y="18481"/>
                </a:cubicBezTo>
                <a:cubicBezTo>
                  <a:pt x="15511" y="18789"/>
                  <a:pt x="15825" y="18942"/>
                  <a:pt x="16195" y="18942"/>
                </a:cubicBezTo>
              </a:path>
            </a:pathLst>
          </a:custGeom>
          <a:solidFill>
            <a:schemeClr val="bg1"/>
          </a:solidFill>
          <a:ln>
            <a:noFill/>
          </a:ln>
          <a:effectLst/>
          <a:extLst/>
        </p:spPr>
        <p:txBody>
          <a:bodyPr anchor="ctr"/>
          <a:lstStyle/>
          <a:p>
            <a:pPr algn="ctr"/>
            <a:endParaRPr/>
          </a:p>
        </p:txBody>
      </p:sp>
      <p:sp>
        <p:nvSpPr>
          <p:cNvPr id="21" name="PA_库_Freeform: Shape 28">
            <a:extLst>
              <a:ext uri="{FF2B5EF4-FFF2-40B4-BE49-F238E27FC236}">
                <a16:creationId xmlns:a16="http://schemas.microsoft.com/office/drawing/2014/main" id="{AC703CB1-B76A-4DA4-9437-95E5436BF93C}"/>
              </a:ext>
            </a:extLst>
          </p:cNvPr>
          <p:cNvSpPr>
            <a:spLocks noChangeAspect="1"/>
          </p:cNvSpPr>
          <p:nvPr>
            <p:custDataLst>
              <p:tags r:id="rId3"/>
            </p:custDataLst>
          </p:nvPr>
        </p:nvSpPr>
        <p:spPr bwMode="auto">
          <a:xfrm>
            <a:off x="5919652" y="2234115"/>
            <a:ext cx="634863" cy="635028"/>
          </a:xfrm>
          <a:custGeom>
            <a:avLst/>
            <a:gdLst>
              <a:gd name="T0" fmla="+- 0 10798 9"/>
              <a:gd name="T1" fmla="*/ T0 w 21578"/>
              <a:gd name="T2" fmla="*/ 10800 h 21600"/>
              <a:gd name="T3" fmla="+- 0 10798 9"/>
              <a:gd name="T4" fmla="*/ T3 w 21578"/>
              <a:gd name="T5" fmla="*/ 10800 h 21600"/>
              <a:gd name="T6" fmla="+- 0 10798 9"/>
              <a:gd name="T7" fmla="*/ T6 w 21578"/>
              <a:gd name="T8" fmla="*/ 10800 h 21600"/>
              <a:gd name="T9" fmla="+- 0 10798 9"/>
              <a:gd name="T10" fmla="*/ T9 w 21578"/>
              <a:gd name="T11" fmla="*/ 10800 h 21600"/>
            </a:gdLst>
            <a:ahLst/>
            <a:cxnLst>
              <a:cxn ang="0">
                <a:pos x="T1" y="T2"/>
              </a:cxn>
              <a:cxn ang="0">
                <a:pos x="T4" y="T5"/>
              </a:cxn>
              <a:cxn ang="0">
                <a:pos x="T7" y="T8"/>
              </a:cxn>
              <a:cxn ang="0">
                <a:pos x="T10" y="T11"/>
              </a:cxn>
            </a:cxnLst>
            <a:rect l="0" t="0" r="r" b="b"/>
            <a:pathLst>
              <a:path w="21578" h="21600">
                <a:moveTo>
                  <a:pt x="21416" y="10074"/>
                </a:moveTo>
                <a:cubicBezTo>
                  <a:pt x="21507" y="10166"/>
                  <a:pt x="21562" y="10284"/>
                  <a:pt x="21574" y="10428"/>
                </a:cubicBezTo>
                <a:cubicBezTo>
                  <a:pt x="21590" y="10569"/>
                  <a:pt x="21562" y="10702"/>
                  <a:pt x="21483" y="10820"/>
                </a:cubicBezTo>
                <a:lnTo>
                  <a:pt x="20967" y="11551"/>
                </a:lnTo>
                <a:cubicBezTo>
                  <a:pt x="20891" y="11678"/>
                  <a:pt x="20778" y="11744"/>
                  <a:pt x="20634" y="11744"/>
                </a:cubicBezTo>
                <a:lnTo>
                  <a:pt x="19889" y="11744"/>
                </a:lnTo>
                <a:cubicBezTo>
                  <a:pt x="19769" y="11744"/>
                  <a:pt x="19671" y="11704"/>
                  <a:pt x="19601" y="11632"/>
                </a:cubicBezTo>
                <a:lnTo>
                  <a:pt x="11078" y="3253"/>
                </a:lnTo>
                <a:cubicBezTo>
                  <a:pt x="10884" y="3072"/>
                  <a:pt x="10695" y="3072"/>
                  <a:pt x="10503" y="3253"/>
                </a:cubicBezTo>
                <a:lnTo>
                  <a:pt x="1980" y="11632"/>
                </a:lnTo>
                <a:cubicBezTo>
                  <a:pt x="1918" y="11704"/>
                  <a:pt x="1819" y="11744"/>
                  <a:pt x="1692" y="11744"/>
                </a:cubicBezTo>
                <a:lnTo>
                  <a:pt x="944" y="11744"/>
                </a:lnTo>
                <a:cubicBezTo>
                  <a:pt x="808" y="11744"/>
                  <a:pt x="695" y="11678"/>
                  <a:pt x="611" y="11551"/>
                </a:cubicBezTo>
                <a:lnTo>
                  <a:pt x="96" y="10820"/>
                </a:lnTo>
                <a:cubicBezTo>
                  <a:pt x="19" y="10710"/>
                  <a:pt x="-9" y="10584"/>
                  <a:pt x="2" y="10440"/>
                </a:cubicBezTo>
                <a:cubicBezTo>
                  <a:pt x="19" y="10298"/>
                  <a:pt x="74" y="10175"/>
                  <a:pt x="165" y="10074"/>
                </a:cubicBezTo>
                <a:lnTo>
                  <a:pt x="10112" y="287"/>
                </a:lnTo>
                <a:cubicBezTo>
                  <a:pt x="10321" y="106"/>
                  <a:pt x="10546" y="8"/>
                  <a:pt x="10788" y="0"/>
                </a:cubicBezTo>
                <a:cubicBezTo>
                  <a:pt x="11042" y="0"/>
                  <a:pt x="11267" y="97"/>
                  <a:pt x="11469" y="287"/>
                </a:cubicBezTo>
                <a:lnTo>
                  <a:pt x="14220" y="2991"/>
                </a:lnTo>
                <a:lnTo>
                  <a:pt x="14220" y="1586"/>
                </a:lnTo>
                <a:cubicBezTo>
                  <a:pt x="14220" y="1436"/>
                  <a:pt x="14266" y="1313"/>
                  <a:pt x="14352" y="1206"/>
                </a:cubicBezTo>
                <a:cubicBezTo>
                  <a:pt x="14441" y="1099"/>
                  <a:pt x="14546" y="1048"/>
                  <a:pt x="14669" y="1048"/>
                </a:cubicBezTo>
                <a:lnTo>
                  <a:pt x="17226" y="1048"/>
                </a:lnTo>
                <a:cubicBezTo>
                  <a:pt x="17348" y="1048"/>
                  <a:pt x="17451" y="1099"/>
                  <a:pt x="17530" y="1206"/>
                </a:cubicBezTo>
                <a:cubicBezTo>
                  <a:pt x="17609" y="1312"/>
                  <a:pt x="17653" y="1436"/>
                  <a:pt x="17653" y="1586"/>
                </a:cubicBezTo>
                <a:lnTo>
                  <a:pt x="17653" y="6383"/>
                </a:lnTo>
                <a:lnTo>
                  <a:pt x="21416" y="10074"/>
                </a:lnTo>
                <a:close/>
                <a:moveTo>
                  <a:pt x="18523" y="11977"/>
                </a:moveTo>
                <a:lnTo>
                  <a:pt x="18523" y="20551"/>
                </a:lnTo>
                <a:cubicBezTo>
                  <a:pt x="18523" y="20854"/>
                  <a:pt x="18441" y="21104"/>
                  <a:pt x="18276" y="21300"/>
                </a:cubicBezTo>
                <a:cubicBezTo>
                  <a:pt x="18110" y="21502"/>
                  <a:pt x="17904" y="21599"/>
                  <a:pt x="17653" y="21599"/>
                </a:cubicBezTo>
                <a:lnTo>
                  <a:pt x="12809" y="21599"/>
                </a:lnTo>
                <a:lnTo>
                  <a:pt x="12809" y="14736"/>
                </a:lnTo>
                <a:lnTo>
                  <a:pt x="8772" y="14736"/>
                </a:lnTo>
                <a:lnTo>
                  <a:pt x="8772" y="21599"/>
                </a:lnTo>
                <a:lnTo>
                  <a:pt x="3928" y="21599"/>
                </a:lnTo>
                <a:cubicBezTo>
                  <a:pt x="3677" y="21599"/>
                  <a:pt x="3468" y="21502"/>
                  <a:pt x="3303" y="21300"/>
                </a:cubicBezTo>
                <a:cubicBezTo>
                  <a:pt x="3140" y="21104"/>
                  <a:pt x="3056" y="20854"/>
                  <a:pt x="3056" y="20551"/>
                </a:cubicBezTo>
                <a:lnTo>
                  <a:pt x="3056" y="11977"/>
                </a:lnTo>
                <a:lnTo>
                  <a:pt x="10788" y="4356"/>
                </a:lnTo>
                <a:lnTo>
                  <a:pt x="18523" y="11977"/>
                </a:lnTo>
                <a:close/>
              </a:path>
            </a:pathLst>
          </a:custGeom>
          <a:solidFill>
            <a:schemeClr val="bg1"/>
          </a:solidFill>
          <a:ln>
            <a:noFill/>
          </a:ln>
          <a:effectLst/>
          <a:extLst/>
        </p:spPr>
        <p:txBody>
          <a:bodyPr anchor="ctr"/>
          <a:lstStyle/>
          <a:p>
            <a:pPr algn="ctr"/>
            <a:endParaRPr/>
          </a:p>
        </p:txBody>
      </p:sp>
      <p:sp>
        <p:nvSpPr>
          <p:cNvPr id="40" name="PA-文本框 10">
            <a:extLst>
              <a:ext uri="{FF2B5EF4-FFF2-40B4-BE49-F238E27FC236}">
                <a16:creationId xmlns:a16="http://schemas.microsoft.com/office/drawing/2014/main" id="{49F2A268-EE49-4887-A193-0BEFA9BA0B80}"/>
              </a:ext>
            </a:extLst>
          </p:cNvPr>
          <p:cNvSpPr txBox="1"/>
          <p:nvPr>
            <p:custDataLst>
              <p:tags r:id="rId4"/>
            </p:custDataLst>
          </p:nvPr>
        </p:nvSpPr>
        <p:spPr>
          <a:xfrm>
            <a:off x="862314" y="30762"/>
            <a:ext cx="4818049" cy="572464"/>
          </a:xfrm>
          <a:prstGeom prst="rect">
            <a:avLst/>
          </a:prstGeom>
          <a:noFill/>
        </p:spPr>
        <p:txBody>
          <a:bodyPr wrap="square" rtlCol="0">
            <a:spAutoFit/>
          </a:bodyPr>
          <a:lstStyle/>
          <a:p>
            <a:pPr>
              <a:lnSpc>
                <a:spcPct val="130000"/>
              </a:lnSpc>
            </a:pPr>
            <a:r>
              <a:rPr lang="en-US" altLang="zh-CN" sz="2400" dirty="0">
                <a:latin typeface="+mn-ea"/>
              </a:rPr>
              <a:t>Feature Enhance Module</a:t>
            </a:r>
            <a:endParaRPr lang="zh-CN" altLang="en-US" sz="2400" b="1" dirty="0">
              <a:latin typeface="+mn-ea"/>
            </a:endParaRPr>
          </a:p>
        </p:txBody>
      </p:sp>
      <p:pic>
        <p:nvPicPr>
          <p:cNvPr id="43" name="图片 42">
            <a:extLst>
              <a:ext uri="{FF2B5EF4-FFF2-40B4-BE49-F238E27FC236}">
                <a16:creationId xmlns:a16="http://schemas.microsoft.com/office/drawing/2014/main" id="{A7263B97-33B4-4F00-9036-65CE06E01FDD}"/>
              </a:ext>
            </a:extLst>
          </p:cNvPr>
          <p:cNvPicPr>
            <a:picLocks noChangeAspect="1"/>
          </p:cNvPicPr>
          <p:nvPr/>
        </p:nvPicPr>
        <p:blipFill>
          <a:blip r:embed="rId6"/>
          <a:srcRect l="35490" b="47335"/>
          <a:stretch>
            <a:fillRect/>
          </a:stretch>
        </p:blipFill>
        <p:spPr>
          <a:xfrm rot="10800000" flipH="1">
            <a:off x="0" y="0"/>
            <a:ext cx="1129890" cy="842443"/>
          </a:xfrm>
          <a:custGeom>
            <a:avLst/>
            <a:gdLst>
              <a:gd name="connsiteX0" fmla="*/ 0 w 6539008"/>
              <a:gd name="connsiteY0" fmla="*/ 0 h 4875469"/>
              <a:gd name="connsiteX1" fmla="*/ 6539008 w 6539008"/>
              <a:gd name="connsiteY1" fmla="*/ 0 h 4875469"/>
              <a:gd name="connsiteX2" fmla="*/ 6539008 w 6539008"/>
              <a:gd name="connsiteY2" fmla="*/ 4875469 h 4875469"/>
              <a:gd name="connsiteX3" fmla="*/ 0 w 6539008"/>
              <a:gd name="connsiteY3" fmla="*/ 4875469 h 4875469"/>
            </a:gdLst>
            <a:ahLst/>
            <a:cxnLst>
              <a:cxn ang="0">
                <a:pos x="connsiteX0" y="connsiteY0"/>
              </a:cxn>
              <a:cxn ang="0">
                <a:pos x="connsiteX1" y="connsiteY1"/>
              </a:cxn>
              <a:cxn ang="0">
                <a:pos x="connsiteX2" y="connsiteY2"/>
              </a:cxn>
              <a:cxn ang="0">
                <a:pos x="connsiteX3" y="connsiteY3"/>
              </a:cxn>
            </a:cxnLst>
            <a:rect l="l" t="t" r="r" b="b"/>
            <a:pathLst>
              <a:path w="6539008" h="4875469">
                <a:moveTo>
                  <a:pt x="0" y="0"/>
                </a:moveTo>
                <a:lnTo>
                  <a:pt x="6539008" y="0"/>
                </a:lnTo>
                <a:lnTo>
                  <a:pt x="6539008" y="4875469"/>
                </a:lnTo>
                <a:lnTo>
                  <a:pt x="0" y="4875469"/>
                </a:lnTo>
                <a:close/>
              </a:path>
            </a:pathLst>
          </a:custGeom>
        </p:spPr>
      </p:pic>
      <p:sp>
        <p:nvSpPr>
          <p:cNvPr id="44" name="文本框 43"/>
          <p:cNvSpPr txBox="1"/>
          <p:nvPr/>
        </p:nvSpPr>
        <p:spPr>
          <a:xfrm>
            <a:off x="1548760" y="3873988"/>
            <a:ext cx="9589477" cy="1015663"/>
          </a:xfrm>
          <a:prstGeom prst="rect">
            <a:avLst/>
          </a:prstGeom>
          <a:noFill/>
        </p:spPr>
        <p:txBody>
          <a:bodyPr wrap="square" rtlCol="0" anchor="ctr" anchorCtr="0">
            <a:spAutoFit/>
          </a:bodyPr>
          <a:lstStyle/>
          <a:p>
            <a:r>
              <a:rPr lang="en-US" altLang="zh-CN" sz="2000" dirty="0" smtClean="0">
                <a:latin typeface="+mn-ea"/>
              </a:rPr>
              <a:t>FEM</a:t>
            </a:r>
            <a:r>
              <a:rPr lang="zh-CN" altLang="en-US" sz="2000" dirty="0" smtClean="0">
                <a:latin typeface="+mn-ea"/>
              </a:rPr>
              <a:t>可以</a:t>
            </a:r>
            <a:r>
              <a:rPr lang="zh-CN" altLang="en-US" sz="2000" dirty="0">
                <a:latin typeface="+mn-ea"/>
              </a:rPr>
              <a:t>使</a:t>
            </a:r>
            <a:r>
              <a:rPr lang="zh-CN" altLang="en-US" sz="2000" dirty="0" smtClean="0">
                <a:latin typeface="+mn-ea"/>
              </a:rPr>
              <a:t>原始特征图更具辨识度和鲁棒性，</a:t>
            </a:r>
            <a:r>
              <a:rPr lang="en-US" altLang="zh-CN" sz="2000" dirty="0" smtClean="0">
                <a:latin typeface="+mn-ea"/>
              </a:rPr>
              <a:t>FEM</a:t>
            </a:r>
            <a:r>
              <a:rPr lang="zh-CN" altLang="en-US" sz="2000" dirty="0">
                <a:latin typeface="+mn-ea"/>
              </a:rPr>
              <a:t>利用不同维度的信息，</a:t>
            </a:r>
            <a:r>
              <a:rPr lang="zh-CN" altLang="en-US" sz="2000" dirty="0" smtClean="0">
                <a:latin typeface="+mn-ea"/>
              </a:rPr>
              <a:t>包括</a:t>
            </a:r>
            <a:r>
              <a:rPr lang="zh-CN" altLang="en-US" sz="2000" dirty="0">
                <a:latin typeface="+mn-ea"/>
              </a:rPr>
              <a:t>上一</a:t>
            </a:r>
            <a:r>
              <a:rPr lang="zh-CN" altLang="en-US" sz="2000" dirty="0" smtClean="0">
                <a:latin typeface="+mn-ea"/>
              </a:rPr>
              <a:t>层</a:t>
            </a:r>
            <a:r>
              <a:rPr lang="zh-CN" altLang="en-US" sz="2000" dirty="0" smtClean="0">
                <a:latin typeface="+mn-ea"/>
              </a:rPr>
              <a:t>的神经元和</a:t>
            </a:r>
            <a:r>
              <a:rPr lang="zh-CN" altLang="en-US" sz="2000" dirty="0">
                <a:latin typeface="+mn-ea"/>
              </a:rPr>
              <a:t>当前层非局部</a:t>
            </a:r>
            <a:r>
              <a:rPr lang="zh-CN" altLang="en-US" sz="2000" dirty="0" smtClean="0">
                <a:latin typeface="+mn-ea"/>
              </a:rPr>
              <a:t>神经元，</a:t>
            </a:r>
            <a:r>
              <a:rPr lang="zh-CN" altLang="en-US" sz="2000" dirty="0">
                <a:latin typeface="+mn-ea"/>
              </a:rPr>
              <a:t>增强的</a:t>
            </a:r>
            <a:r>
              <a:rPr lang="zh-CN" altLang="en-US" sz="2000" dirty="0" smtClean="0">
                <a:latin typeface="+mn-ea"/>
              </a:rPr>
              <a:t>神经元可以</a:t>
            </a:r>
            <a:r>
              <a:rPr lang="zh-CN" altLang="en-US" sz="2000" dirty="0">
                <a:latin typeface="+mn-ea"/>
              </a:rPr>
              <a:t>用下面的数学公式表示</a:t>
            </a:r>
            <a:r>
              <a:rPr lang="zh-CN" altLang="en-US" sz="2000" dirty="0" smtClean="0">
                <a:latin typeface="+mn-ea"/>
              </a:rPr>
              <a:t>：</a:t>
            </a:r>
            <a:endParaRPr lang="en-US" altLang="zh-CN" sz="2000" dirty="0" smtClean="0">
              <a:latin typeface="+mn-ea"/>
            </a:endParaRPr>
          </a:p>
          <a:p>
            <a:endParaRPr lang="zh-CN" altLang="en-US" sz="2000" dirty="0">
              <a:latin typeface="+mn-ea"/>
            </a:endParaRPr>
          </a:p>
        </p:txBody>
      </p:sp>
      <p:pic>
        <p:nvPicPr>
          <p:cNvPr id="2" name="图片 1"/>
          <p:cNvPicPr>
            <a:picLocks noChangeAspect="1"/>
          </p:cNvPicPr>
          <p:nvPr/>
        </p:nvPicPr>
        <p:blipFill>
          <a:blip r:embed="rId7"/>
          <a:stretch>
            <a:fillRect/>
          </a:stretch>
        </p:blipFill>
        <p:spPr>
          <a:xfrm>
            <a:off x="2768164" y="767093"/>
            <a:ext cx="7150665" cy="3026736"/>
          </a:xfrm>
          <a:prstGeom prst="rect">
            <a:avLst/>
          </a:prstGeom>
        </p:spPr>
      </p:pic>
      <p:pic>
        <p:nvPicPr>
          <p:cNvPr id="4" name="图片 3"/>
          <p:cNvPicPr>
            <a:picLocks noChangeAspect="1"/>
          </p:cNvPicPr>
          <p:nvPr/>
        </p:nvPicPr>
        <p:blipFill>
          <a:blip r:embed="rId8"/>
          <a:stretch>
            <a:fillRect/>
          </a:stretch>
        </p:blipFill>
        <p:spPr>
          <a:xfrm>
            <a:off x="3593476" y="4543912"/>
            <a:ext cx="5500042" cy="1012114"/>
          </a:xfrm>
          <a:prstGeom prst="rect">
            <a:avLst/>
          </a:prstGeom>
        </p:spPr>
      </p:pic>
      <p:sp>
        <p:nvSpPr>
          <p:cNvPr id="7" name="文本框 6"/>
          <p:cNvSpPr txBox="1"/>
          <p:nvPr/>
        </p:nvSpPr>
        <p:spPr>
          <a:xfrm>
            <a:off x="1548759" y="5560834"/>
            <a:ext cx="9589477" cy="1015663"/>
          </a:xfrm>
          <a:prstGeom prst="rect">
            <a:avLst/>
          </a:prstGeom>
          <a:noFill/>
        </p:spPr>
        <p:txBody>
          <a:bodyPr wrap="square" rtlCol="0" anchor="ctr" anchorCtr="0">
            <a:spAutoFit/>
          </a:bodyPr>
          <a:lstStyle/>
          <a:p>
            <a:pPr algn="l"/>
            <a:r>
              <a:rPr lang="en-US" altLang="zh-CN" sz="2000" dirty="0" smtClean="0">
                <a:latin typeface="+mn-ea"/>
              </a:rPr>
              <a:t>FEM</a:t>
            </a:r>
            <a:r>
              <a:rPr lang="zh-CN" altLang="en-US" sz="2000" dirty="0" smtClean="0">
                <a:latin typeface="+mn-ea"/>
              </a:rPr>
              <a:t>先使用</a:t>
            </a:r>
            <a:r>
              <a:rPr lang="en-US" altLang="zh-CN" sz="2000" dirty="0" smtClean="0">
                <a:latin typeface="+mn-ea"/>
              </a:rPr>
              <a:t>1*1</a:t>
            </a:r>
            <a:r>
              <a:rPr lang="zh-CN" altLang="en-US" sz="2000" dirty="0" smtClean="0">
                <a:latin typeface="+mn-ea"/>
              </a:rPr>
              <a:t>卷积归一化输入的特征图，然后对上一层的输入进行上采样和当前层输入执行元素乘积，最后将</a:t>
            </a:r>
            <a:r>
              <a:rPr lang="en-US" altLang="zh-CN" sz="2000" dirty="0" smtClean="0">
                <a:latin typeface="+mn-ea"/>
              </a:rPr>
              <a:t>N</a:t>
            </a:r>
            <a:r>
              <a:rPr lang="zh-CN" altLang="en-US" sz="2000" dirty="0" smtClean="0">
                <a:latin typeface="+mn-ea"/>
              </a:rPr>
              <a:t>个</a:t>
            </a:r>
            <a:r>
              <a:rPr lang="zh-CN" altLang="en-US" sz="2000" dirty="0">
                <a:latin typeface="+mn-ea"/>
              </a:rPr>
              <a:t>特征</a:t>
            </a:r>
            <a:r>
              <a:rPr lang="zh-CN" altLang="en-US" sz="2000" dirty="0" smtClean="0">
                <a:latin typeface="+mn-ea"/>
              </a:rPr>
              <a:t>图分成三份分别作为包含不同扩张卷积层数的子网络，最后</a:t>
            </a:r>
            <a:r>
              <a:rPr lang="zh-CN" altLang="en-US" sz="2000" dirty="0">
                <a:latin typeface="+mn-ea"/>
              </a:rPr>
              <a:t>连接</a:t>
            </a:r>
            <a:r>
              <a:rPr lang="zh-CN" altLang="en-US" sz="2000" dirty="0" smtClean="0">
                <a:latin typeface="+mn-ea"/>
              </a:rPr>
              <a:t>操作合并子网结果，得到增强特征图</a:t>
            </a:r>
            <a:endParaRPr lang="zh-CN" altLang="en-US" sz="2000" dirty="0" smtClean="0">
              <a:latin typeface="+mn-ea"/>
            </a:endParaRPr>
          </a:p>
        </p:txBody>
      </p:sp>
    </p:spTree>
    <p:extLst>
      <p:ext uri="{BB962C8B-B14F-4D97-AF65-F5344CB8AC3E}">
        <p14:creationId xmlns:p14="http://schemas.microsoft.com/office/powerpoint/2010/main" val="339629393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transform.rotation_z</p:attrName>
                                        </p:attrNameLst>
                                      </p:cBhvr>
                                      <p:tavLst>
                                        <p:tav tm="0">
                                          <p:val>
                                            <p:fltVal val="360"/>
                                          </p:val>
                                        </p:tav>
                                        <p:tav tm="100000">
                                          <p:val>
                                            <p:fltVal val="0"/>
                                          </p:val>
                                        </p:tav>
                                      </p:tavLst>
                                    </p:anim>
                                    <p:animEffect transition="in" filter="fade">
                                      <p:cBhvr>
                                        <p:cTn id="10" dur="500"/>
                                        <p:tgtEl>
                                          <p:spTgt spid="18"/>
                                        </p:tgtEl>
                                      </p:cBhvr>
                                    </p:animEffect>
                                  </p:childTnLst>
                                </p:cTn>
                              </p:par>
                            </p:childTnLst>
                          </p:cTn>
                        </p:par>
                        <p:par>
                          <p:cTn id="11" fill="hold">
                            <p:stCondLst>
                              <p:cond delay="500"/>
                            </p:stCondLst>
                            <p:childTnLst>
                              <p:par>
                                <p:cTn id="12" presetID="49" presetClass="entr" presetSubtype="0" decel="10000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 calcmode="lin" valueType="num">
                                      <p:cBhvr>
                                        <p:cTn id="16" dur="500" fill="hold"/>
                                        <p:tgtEl>
                                          <p:spTgt spid="19"/>
                                        </p:tgtEl>
                                        <p:attrNameLst>
                                          <p:attrName>transform.rotation_z</p:attrName>
                                        </p:attrNameLst>
                                      </p:cBhvr>
                                      <p:tavLst>
                                        <p:tav tm="0">
                                          <p:val>
                                            <p:fltVal val="360"/>
                                          </p:val>
                                        </p:tav>
                                        <p:tav tm="100000">
                                          <p:val>
                                            <p:fltVal val="0"/>
                                          </p:val>
                                        </p:tav>
                                      </p:tavLst>
                                    </p:anim>
                                    <p:animEffect transition="in" filter="fade">
                                      <p:cBhvr>
                                        <p:cTn id="17" dur="500"/>
                                        <p:tgtEl>
                                          <p:spTgt spid="19"/>
                                        </p:tgtEl>
                                      </p:cBhvr>
                                    </p:animEffect>
                                  </p:childTnLst>
                                </p:cTn>
                              </p:par>
                            </p:childTnLst>
                          </p:cTn>
                        </p:par>
                        <p:par>
                          <p:cTn id="18" fill="hold">
                            <p:stCondLst>
                              <p:cond delay="1000"/>
                            </p:stCondLst>
                            <p:childTnLst>
                              <p:par>
                                <p:cTn id="19" presetID="49" presetClass="entr" presetSubtype="0" decel="100000"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ppt_w</p:attrName>
                                        </p:attrNameLst>
                                      </p:cBhvr>
                                      <p:tavLst>
                                        <p:tav tm="0">
                                          <p:val>
                                            <p:fltVal val="0"/>
                                          </p:val>
                                        </p:tav>
                                        <p:tav tm="100000">
                                          <p:val>
                                            <p:strVal val="#ppt_w"/>
                                          </p:val>
                                        </p:tav>
                                      </p:tavLst>
                                    </p:anim>
                                    <p:anim calcmode="lin" valueType="num">
                                      <p:cBhvr>
                                        <p:cTn id="22" dur="500" fill="hold"/>
                                        <p:tgtEl>
                                          <p:spTgt spid="21"/>
                                        </p:tgtEl>
                                        <p:attrNameLst>
                                          <p:attrName>ppt_h</p:attrName>
                                        </p:attrNameLst>
                                      </p:cBhvr>
                                      <p:tavLst>
                                        <p:tav tm="0">
                                          <p:val>
                                            <p:fltVal val="0"/>
                                          </p:val>
                                        </p:tav>
                                        <p:tav tm="100000">
                                          <p:val>
                                            <p:strVal val="#ppt_h"/>
                                          </p:val>
                                        </p:tav>
                                      </p:tavLst>
                                    </p:anim>
                                    <p:anim calcmode="lin" valueType="num">
                                      <p:cBhvr>
                                        <p:cTn id="23" dur="500" fill="hold"/>
                                        <p:tgtEl>
                                          <p:spTgt spid="21"/>
                                        </p:tgtEl>
                                        <p:attrNameLst>
                                          <p:attrName>transform.rotation_z</p:attrName>
                                        </p:attrNameLst>
                                      </p:cBhvr>
                                      <p:tavLst>
                                        <p:tav tm="0">
                                          <p:val>
                                            <p:fltVal val="360"/>
                                          </p:val>
                                        </p:tav>
                                        <p:tav tm="100000">
                                          <p:val>
                                            <p:fltVal val="0"/>
                                          </p:val>
                                        </p:tav>
                                      </p:tavLst>
                                    </p:anim>
                                    <p:animEffect transition="in" filter="fade">
                                      <p:cBhvr>
                                        <p:cTn id="24" dur="500"/>
                                        <p:tgtEl>
                                          <p:spTgt spid="21"/>
                                        </p:tgtEl>
                                      </p:cBhvr>
                                    </p:animEffect>
                                  </p:childTnLst>
                                </p:cTn>
                              </p:par>
                            </p:childTnLst>
                          </p:cTn>
                        </p:par>
                        <p:par>
                          <p:cTn id="25" fill="hold">
                            <p:stCondLst>
                              <p:cond delay="1500"/>
                            </p:stCondLst>
                            <p:childTnLst>
                              <p:par>
                                <p:cTn id="26" presetID="12" presetClass="entr" presetSubtype="1" fill="hold" grpId="0" nodeType="after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additive="base">
                                        <p:cTn id="28" dur="500"/>
                                        <p:tgtEl>
                                          <p:spTgt spid="40"/>
                                        </p:tgtEl>
                                        <p:attrNameLst>
                                          <p:attrName>ppt_y</p:attrName>
                                        </p:attrNameLst>
                                      </p:cBhvr>
                                      <p:tavLst>
                                        <p:tav tm="0">
                                          <p:val>
                                            <p:strVal val="#ppt_y-#ppt_h*1.125000"/>
                                          </p:val>
                                        </p:tav>
                                        <p:tav tm="100000">
                                          <p:val>
                                            <p:strVal val="#ppt_y"/>
                                          </p:val>
                                        </p:tav>
                                      </p:tavLst>
                                    </p:anim>
                                    <p:animEffect transition="in" filter="wipe(down)">
                                      <p:cBhvr>
                                        <p:cTn id="2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A_库_Freeform: Shape 25">
            <a:extLst>
              <a:ext uri="{FF2B5EF4-FFF2-40B4-BE49-F238E27FC236}">
                <a16:creationId xmlns:a16="http://schemas.microsoft.com/office/drawing/2014/main" id="{31948FB0-F375-4AC1-9906-6E9864A60B59}"/>
              </a:ext>
            </a:extLst>
          </p:cNvPr>
          <p:cNvSpPr>
            <a:spLocks noChangeAspect="1"/>
          </p:cNvSpPr>
          <p:nvPr>
            <p:custDataLst>
              <p:tags r:id="rId1"/>
            </p:custDataLst>
          </p:nvPr>
        </p:nvSpPr>
        <p:spPr bwMode="auto">
          <a:xfrm>
            <a:off x="6921296" y="3566212"/>
            <a:ext cx="593441" cy="435953"/>
          </a:xfrm>
          <a:custGeom>
            <a:avLst/>
            <a:gdLst>
              <a:gd name="T0" fmla="*/ 586 w 1347"/>
              <a:gd name="T1" fmla="*/ 602 h 987"/>
              <a:gd name="T2" fmla="*/ 502 w 1347"/>
              <a:gd name="T3" fmla="*/ 535 h 987"/>
              <a:gd name="T4" fmla="*/ 42 w 1347"/>
              <a:gd name="T5" fmla="*/ 117 h 987"/>
              <a:gd name="T6" fmla="*/ 17 w 1347"/>
              <a:gd name="T7" fmla="*/ 33 h 987"/>
              <a:gd name="T8" fmla="*/ 92 w 1347"/>
              <a:gd name="T9" fmla="*/ 0 h 987"/>
              <a:gd name="T10" fmla="*/ 1255 w 1347"/>
              <a:gd name="T11" fmla="*/ 0 h 987"/>
              <a:gd name="T12" fmla="*/ 1330 w 1347"/>
              <a:gd name="T13" fmla="*/ 41 h 987"/>
              <a:gd name="T14" fmla="*/ 1305 w 1347"/>
              <a:gd name="T15" fmla="*/ 125 h 987"/>
              <a:gd name="T16" fmla="*/ 803 w 1347"/>
              <a:gd name="T17" fmla="*/ 576 h 987"/>
              <a:gd name="T18" fmla="*/ 586 w 1347"/>
              <a:gd name="T19" fmla="*/ 602 h 987"/>
              <a:gd name="T20" fmla="*/ 92 w 1347"/>
              <a:gd name="T21" fmla="*/ 986 h 987"/>
              <a:gd name="T22" fmla="*/ 0 w 1347"/>
              <a:gd name="T23" fmla="*/ 894 h 987"/>
              <a:gd name="T24" fmla="*/ 0 w 1347"/>
              <a:gd name="T25" fmla="*/ 225 h 987"/>
              <a:gd name="T26" fmla="*/ 42 w 1347"/>
              <a:gd name="T27" fmla="*/ 217 h 987"/>
              <a:gd name="T28" fmla="*/ 234 w 1347"/>
              <a:gd name="T29" fmla="*/ 409 h 987"/>
              <a:gd name="T30" fmla="*/ 251 w 1347"/>
              <a:gd name="T31" fmla="*/ 493 h 987"/>
              <a:gd name="T32" fmla="*/ 109 w 1347"/>
              <a:gd name="T33" fmla="*/ 827 h 987"/>
              <a:gd name="T34" fmla="*/ 126 w 1347"/>
              <a:gd name="T35" fmla="*/ 827 h 987"/>
              <a:gd name="T36" fmla="*/ 318 w 1347"/>
              <a:gd name="T37" fmla="*/ 576 h 987"/>
              <a:gd name="T38" fmla="*/ 393 w 1347"/>
              <a:gd name="T39" fmla="*/ 568 h 987"/>
              <a:gd name="T40" fmla="*/ 477 w 1347"/>
              <a:gd name="T41" fmla="*/ 643 h 987"/>
              <a:gd name="T42" fmla="*/ 569 w 1347"/>
              <a:gd name="T43" fmla="*/ 694 h 987"/>
              <a:gd name="T44" fmla="*/ 820 w 1347"/>
              <a:gd name="T45" fmla="*/ 677 h 987"/>
              <a:gd name="T46" fmla="*/ 945 w 1347"/>
              <a:gd name="T47" fmla="*/ 568 h 987"/>
              <a:gd name="T48" fmla="*/ 1020 w 1347"/>
              <a:gd name="T49" fmla="*/ 576 h 987"/>
              <a:gd name="T50" fmla="*/ 1229 w 1347"/>
              <a:gd name="T51" fmla="*/ 853 h 987"/>
              <a:gd name="T52" fmla="*/ 1238 w 1347"/>
              <a:gd name="T53" fmla="*/ 844 h 987"/>
              <a:gd name="T54" fmla="*/ 1096 w 1347"/>
              <a:gd name="T55" fmla="*/ 493 h 987"/>
              <a:gd name="T56" fmla="*/ 1112 w 1347"/>
              <a:gd name="T57" fmla="*/ 409 h 987"/>
              <a:gd name="T58" fmla="*/ 1313 w 1347"/>
              <a:gd name="T59" fmla="*/ 217 h 987"/>
              <a:gd name="T60" fmla="*/ 1346 w 1347"/>
              <a:gd name="T61" fmla="*/ 225 h 987"/>
              <a:gd name="T62" fmla="*/ 1346 w 1347"/>
              <a:gd name="T63" fmla="*/ 903 h 987"/>
              <a:gd name="T64" fmla="*/ 1246 w 1347"/>
              <a:gd name="T65" fmla="*/ 986 h 987"/>
              <a:gd name="T66" fmla="*/ 92 w 1347"/>
              <a:gd name="T67" fmla="*/ 986 h 987"/>
              <a:gd name="T68" fmla="*/ 92 w 1347"/>
              <a:gd name="T69" fmla="*/ 986 h 987"/>
              <a:gd name="T70" fmla="*/ 92 w 1347"/>
              <a:gd name="T71" fmla="*/ 986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7" h="987">
                <a:moveTo>
                  <a:pt x="586" y="602"/>
                </a:moveTo>
                <a:cubicBezTo>
                  <a:pt x="561" y="585"/>
                  <a:pt x="519" y="560"/>
                  <a:pt x="502" y="535"/>
                </a:cubicBezTo>
                <a:cubicBezTo>
                  <a:pt x="42" y="117"/>
                  <a:pt x="42" y="117"/>
                  <a:pt x="42" y="117"/>
                </a:cubicBezTo>
                <a:cubicBezTo>
                  <a:pt x="26" y="100"/>
                  <a:pt x="9" y="58"/>
                  <a:pt x="17" y="33"/>
                </a:cubicBezTo>
                <a:cubicBezTo>
                  <a:pt x="34" y="17"/>
                  <a:pt x="51" y="0"/>
                  <a:pt x="92" y="0"/>
                </a:cubicBezTo>
                <a:cubicBezTo>
                  <a:pt x="1255" y="0"/>
                  <a:pt x="1255" y="0"/>
                  <a:pt x="1255" y="0"/>
                </a:cubicBezTo>
                <a:cubicBezTo>
                  <a:pt x="1255" y="0"/>
                  <a:pt x="1305" y="0"/>
                  <a:pt x="1330" y="41"/>
                </a:cubicBezTo>
                <a:cubicBezTo>
                  <a:pt x="1346" y="67"/>
                  <a:pt x="1330" y="108"/>
                  <a:pt x="1305" y="125"/>
                </a:cubicBezTo>
                <a:cubicBezTo>
                  <a:pt x="803" y="576"/>
                  <a:pt x="803" y="576"/>
                  <a:pt x="803" y="576"/>
                </a:cubicBezTo>
                <a:cubicBezTo>
                  <a:pt x="803" y="576"/>
                  <a:pt x="711" y="652"/>
                  <a:pt x="586" y="602"/>
                </a:cubicBezTo>
                <a:close/>
                <a:moveTo>
                  <a:pt x="92" y="986"/>
                </a:moveTo>
                <a:cubicBezTo>
                  <a:pt x="92" y="986"/>
                  <a:pt x="0" y="978"/>
                  <a:pt x="0" y="894"/>
                </a:cubicBezTo>
                <a:cubicBezTo>
                  <a:pt x="0" y="225"/>
                  <a:pt x="0" y="225"/>
                  <a:pt x="0" y="225"/>
                </a:cubicBezTo>
                <a:cubicBezTo>
                  <a:pt x="0" y="200"/>
                  <a:pt x="17" y="192"/>
                  <a:pt x="42" y="217"/>
                </a:cubicBezTo>
                <a:cubicBezTo>
                  <a:pt x="234" y="409"/>
                  <a:pt x="234" y="409"/>
                  <a:pt x="234" y="409"/>
                </a:cubicBezTo>
                <a:cubicBezTo>
                  <a:pt x="260" y="426"/>
                  <a:pt x="268" y="468"/>
                  <a:pt x="251" y="493"/>
                </a:cubicBezTo>
                <a:cubicBezTo>
                  <a:pt x="109" y="827"/>
                  <a:pt x="109" y="827"/>
                  <a:pt x="109" y="827"/>
                </a:cubicBezTo>
                <a:cubicBezTo>
                  <a:pt x="101" y="853"/>
                  <a:pt x="109" y="853"/>
                  <a:pt x="126" y="827"/>
                </a:cubicBezTo>
                <a:cubicBezTo>
                  <a:pt x="318" y="576"/>
                  <a:pt x="318" y="576"/>
                  <a:pt x="318" y="576"/>
                </a:cubicBezTo>
                <a:cubicBezTo>
                  <a:pt x="343" y="552"/>
                  <a:pt x="368" y="552"/>
                  <a:pt x="393" y="568"/>
                </a:cubicBezTo>
                <a:cubicBezTo>
                  <a:pt x="477" y="643"/>
                  <a:pt x="477" y="643"/>
                  <a:pt x="477" y="643"/>
                </a:cubicBezTo>
                <a:cubicBezTo>
                  <a:pt x="502" y="660"/>
                  <a:pt x="544" y="685"/>
                  <a:pt x="569" y="694"/>
                </a:cubicBezTo>
                <a:cubicBezTo>
                  <a:pt x="636" y="710"/>
                  <a:pt x="744" y="735"/>
                  <a:pt x="820" y="677"/>
                </a:cubicBezTo>
                <a:cubicBezTo>
                  <a:pt x="945" y="568"/>
                  <a:pt x="945" y="568"/>
                  <a:pt x="945" y="568"/>
                </a:cubicBezTo>
                <a:cubicBezTo>
                  <a:pt x="970" y="552"/>
                  <a:pt x="1004" y="552"/>
                  <a:pt x="1020" y="576"/>
                </a:cubicBezTo>
                <a:cubicBezTo>
                  <a:pt x="1229" y="853"/>
                  <a:pt x="1229" y="853"/>
                  <a:pt x="1229" y="853"/>
                </a:cubicBezTo>
                <a:cubicBezTo>
                  <a:pt x="1246" y="877"/>
                  <a:pt x="1246" y="869"/>
                  <a:pt x="1238" y="844"/>
                </a:cubicBezTo>
                <a:cubicBezTo>
                  <a:pt x="1096" y="493"/>
                  <a:pt x="1096" y="493"/>
                  <a:pt x="1096" y="493"/>
                </a:cubicBezTo>
                <a:cubicBezTo>
                  <a:pt x="1079" y="468"/>
                  <a:pt x="1087" y="434"/>
                  <a:pt x="1112" y="409"/>
                </a:cubicBezTo>
                <a:cubicBezTo>
                  <a:pt x="1313" y="217"/>
                  <a:pt x="1313" y="217"/>
                  <a:pt x="1313" y="217"/>
                </a:cubicBezTo>
                <a:cubicBezTo>
                  <a:pt x="1330" y="192"/>
                  <a:pt x="1346" y="200"/>
                  <a:pt x="1346" y="225"/>
                </a:cubicBezTo>
                <a:cubicBezTo>
                  <a:pt x="1346" y="903"/>
                  <a:pt x="1346" y="903"/>
                  <a:pt x="1346" y="903"/>
                </a:cubicBezTo>
                <a:cubicBezTo>
                  <a:pt x="1346" y="903"/>
                  <a:pt x="1338" y="986"/>
                  <a:pt x="1246" y="986"/>
                </a:cubicBezTo>
                <a:cubicBezTo>
                  <a:pt x="92" y="986"/>
                  <a:pt x="92" y="986"/>
                  <a:pt x="92" y="986"/>
                </a:cubicBezTo>
                <a:close/>
                <a:moveTo>
                  <a:pt x="92" y="986"/>
                </a:moveTo>
                <a:lnTo>
                  <a:pt x="92" y="986"/>
                </a:lnTo>
                <a:close/>
              </a:path>
            </a:pathLst>
          </a:custGeom>
          <a:solidFill>
            <a:schemeClr val="bg1"/>
          </a:solidFill>
          <a:ln>
            <a:noFill/>
          </a:ln>
          <a:effectLst/>
          <a:extLst/>
        </p:spPr>
        <p:txBody>
          <a:bodyPr anchor="ctr"/>
          <a:lstStyle/>
          <a:p>
            <a:pPr algn="ctr"/>
            <a:endParaRPr/>
          </a:p>
        </p:txBody>
      </p:sp>
      <p:sp>
        <p:nvSpPr>
          <p:cNvPr id="19" name="PA_库_Freeform: Shape 26">
            <a:extLst>
              <a:ext uri="{FF2B5EF4-FFF2-40B4-BE49-F238E27FC236}">
                <a16:creationId xmlns:a16="http://schemas.microsoft.com/office/drawing/2014/main" id="{7EEE307E-2366-4B05-BE3F-80642B449F44}"/>
              </a:ext>
            </a:extLst>
          </p:cNvPr>
          <p:cNvSpPr>
            <a:spLocks noChangeAspect="1"/>
          </p:cNvSpPr>
          <p:nvPr>
            <p:custDataLst>
              <p:tags r:id="rId2"/>
            </p:custDataLst>
          </p:nvPr>
        </p:nvSpPr>
        <p:spPr bwMode="auto">
          <a:xfrm>
            <a:off x="4717852" y="3214694"/>
            <a:ext cx="624337" cy="4989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84" y="0"/>
                </a:moveTo>
                <a:cubicBezTo>
                  <a:pt x="20941" y="0"/>
                  <a:pt x="21159" y="103"/>
                  <a:pt x="21335" y="310"/>
                </a:cubicBezTo>
                <a:cubicBezTo>
                  <a:pt x="21511" y="518"/>
                  <a:pt x="21599" y="760"/>
                  <a:pt x="21599" y="1048"/>
                </a:cubicBezTo>
                <a:lnTo>
                  <a:pt x="21599" y="16238"/>
                </a:lnTo>
                <a:cubicBezTo>
                  <a:pt x="21599" y="16523"/>
                  <a:pt x="21511" y="16767"/>
                  <a:pt x="21335" y="16969"/>
                </a:cubicBezTo>
                <a:cubicBezTo>
                  <a:pt x="21161" y="17173"/>
                  <a:pt x="20943" y="17274"/>
                  <a:pt x="20684" y="17274"/>
                </a:cubicBezTo>
                <a:lnTo>
                  <a:pt x="19807" y="17274"/>
                </a:lnTo>
                <a:lnTo>
                  <a:pt x="19807" y="17369"/>
                </a:lnTo>
                <a:cubicBezTo>
                  <a:pt x="19807" y="17948"/>
                  <a:pt x="19709" y="18498"/>
                  <a:pt x="19513" y="19017"/>
                </a:cubicBezTo>
                <a:cubicBezTo>
                  <a:pt x="19317" y="19535"/>
                  <a:pt x="19060" y="19984"/>
                  <a:pt x="18746" y="20361"/>
                </a:cubicBezTo>
                <a:cubicBezTo>
                  <a:pt x="18433" y="20738"/>
                  <a:pt x="18051" y="21038"/>
                  <a:pt x="17608" y="21263"/>
                </a:cubicBezTo>
                <a:cubicBezTo>
                  <a:pt x="17167" y="21487"/>
                  <a:pt x="16697" y="21599"/>
                  <a:pt x="16197" y="21599"/>
                </a:cubicBezTo>
                <a:cubicBezTo>
                  <a:pt x="15705" y="21599"/>
                  <a:pt x="15237" y="21487"/>
                  <a:pt x="14796" y="21263"/>
                </a:cubicBezTo>
                <a:cubicBezTo>
                  <a:pt x="14353" y="21038"/>
                  <a:pt x="13973" y="20738"/>
                  <a:pt x="13653" y="20361"/>
                </a:cubicBezTo>
                <a:cubicBezTo>
                  <a:pt x="13332" y="19984"/>
                  <a:pt x="13077" y="19535"/>
                  <a:pt x="12886" y="19017"/>
                </a:cubicBezTo>
                <a:cubicBezTo>
                  <a:pt x="12695" y="18498"/>
                  <a:pt x="12600" y="17948"/>
                  <a:pt x="12600" y="17369"/>
                </a:cubicBezTo>
                <a:lnTo>
                  <a:pt x="12600" y="17274"/>
                </a:lnTo>
                <a:lnTo>
                  <a:pt x="9000" y="17274"/>
                </a:lnTo>
                <a:lnTo>
                  <a:pt x="9000" y="17369"/>
                </a:lnTo>
                <a:cubicBezTo>
                  <a:pt x="9000" y="17948"/>
                  <a:pt x="8904" y="18498"/>
                  <a:pt x="8713" y="19017"/>
                </a:cubicBezTo>
                <a:cubicBezTo>
                  <a:pt x="8522" y="19535"/>
                  <a:pt x="8265" y="19984"/>
                  <a:pt x="7946" y="20361"/>
                </a:cubicBezTo>
                <a:cubicBezTo>
                  <a:pt x="7628" y="20738"/>
                  <a:pt x="7244" y="21038"/>
                  <a:pt x="6803" y="21263"/>
                </a:cubicBezTo>
                <a:cubicBezTo>
                  <a:pt x="6360" y="21487"/>
                  <a:pt x="5894" y="21599"/>
                  <a:pt x="5402" y="21599"/>
                </a:cubicBezTo>
                <a:cubicBezTo>
                  <a:pt x="4910" y="21599"/>
                  <a:pt x="4442" y="21487"/>
                  <a:pt x="4004" y="21263"/>
                </a:cubicBezTo>
                <a:cubicBezTo>
                  <a:pt x="3558" y="21038"/>
                  <a:pt x="3178" y="20738"/>
                  <a:pt x="2857" y="20361"/>
                </a:cubicBezTo>
                <a:cubicBezTo>
                  <a:pt x="2537" y="19984"/>
                  <a:pt x="2282" y="19535"/>
                  <a:pt x="2091" y="19017"/>
                </a:cubicBezTo>
                <a:cubicBezTo>
                  <a:pt x="1900" y="18498"/>
                  <a:pt x="1804" y="17948"/>
                  <a:pt x="1804" y="17369"/>
                </a:cubicBezTo>
                <a:lnTo>
                  <a:pt x="1804" y="17274"/>
                </a:lnTo>
                <a:lnTo>
                  <a:pt x="891" y="17274"/>
                </a:lnTo>
                <a:cubicBezTo>
                  <a:pt x="646" y="17274"/>
                  <a:pt x="438" y="17168"/>
                  <a:pt x="262" y="16960"/>
                </a:cubicBezTo>
                <a:cubicBezTo>
                  <a:pt x="88" y="16756"/>
                  <a:pt x="0" y="16514"/>
                  <a:pt x="0" y="16238"/>
                </a:cubicBezTo>
                <a:lnTo>
                  <a:pt x="0" y="10668"/>
                </a:lnTo>
                <a:cubicBezTo>
                  <a:pt x="0" y="10441"/>
                  <a:pt x="26" y="10205"/>
                  <a:pt x="68" y="9960"/>
                </a:cubicBezTo>
                <a:cubicBezTo>
                  <a:pt x="117" y="9715"/>
                  <a:pt x="186" y="9474"/>
                  <a:pt x="274" y="9229"/>
                </a:cubicBezTo>
                <a:cubicBezTo>
                  <a:pt x="364" y="8984"/>
                  <a:pt x="470" y="8751"/>
                  <a:pt x="592" y="8526"/>
                </a:cubicBezTo>
                <a:cubicBezTo>
                  <a:pt x="712" y="8301"/>
                  <a:pt x="837" y="8114"/>
                  <a:pt x="959" y="7964"/>
                </a:cubicBezTo>
                <a:lnTo>
                  <a:pt x="3573" y="4906"/>
                </a:lnTo>
                <a:cubicBezTo>
                  <a:pt x="3697" y="4759"/>
                  <a:pt x="3857" y="4613"/>
                  <a:pt x="4053" y="4474"/>
                </a:cubicBezTo>
                <a:cubicBezTo>
                  <a:pt x="4248" y="4330"/>
                  <a:pt x="4449" y="4209"/>
                  <a:pt x="4657" y="4109"/>
                </a:cubicBezTo>
                <a:cubicBezTo>
                  <a:pt x="4863" y="4005"/>
                  <a:pt x="5071" y="3927"/>
                  <a:pt x="5277" y="3867"/>
                </a:cubicBezTo>
                <a:cubicBezTo>
                  <a:pt x="5485" y="3806"/>
                  <a:pt x="5686" y="3775"/>
                  <a:pt x="5882" y="3775"/>
                </a:cubicBezTo>
                <a:lnTo>
                  <a:pt x="6820" y="3775"/>
                </a:lnTo>
                <a:lnTo>
                  <a:pt x="6820" y="1048"/>
                </a:lnTo>
                <a:cubicBezTo>
                  <a:pt x="6820" y="760"/>
                  <a:pt x="6908" y="518"/>
                  <a:pt x="7082" y="310"/>
                </a:cubicBezTo>
                <a:cubicBezTo>
                  <a:pt x="7258" y="103"/>
                  <a:pt x="7464" y="0"/>
                  <a:pt x="7699" y="0"/>
                </a:cubicBezTo>
                <a:lnTo>
                  <a:pt x="20684" y="0"/>
                </a:lnTo>
                <a:close/>
                <a:moveTo>
                  <a:pt x="6791" y="6438"/>
                </a:moveTo>
                <a:lnTo>
                  <a:pt x="5877" y="6438"/>
                </a:lnTo>
                <a:cubicBezTo>
                  <a:pt x="5799" y="6438"/>
                  <a:pt x="5676" y="6478"/>
                  <a:pt x="5510" y="6550"/>
                </a:cubicBezTo>
                <a:cubicBezTo>
                  <a:pt x="5341" y="6625"/>
                  <a:pt x="5223" y="6703"/>
                  <a:pt x="5152" y="6784"/>
                </a:cubicBezTo>
                <a:lnTo>
                  <a:pt x="2539" y="9830"/>
                </a:lnTo>
                <a:cubicBezTo>
                  <a:pt x="2478" y="9902"/>
                  <a:pt x="2412" y="10040"/>
                  <a:pt x="2351" y="10239"/>
                </a:cubicBezTo>
                <a:cubicBezTo>
                  <a:pt x="2289" y="10435"/>
                  <a:pt x="2257" y="10579"/>
                  <a:pt x="2257" y="10671"/>
                </a:cubicBezTo>
                <a:lnTo>
                  <a:pt x="2257" y="11527"/>
                </a:lnTo>
                <a:lnTo>
                  <a:pt x="6795" y="11527"/>
                </a:lnTo>
                <a:lnTo>
                  <a:pt x="6795" y="6438"/>
                </a:lnTo>
                <a:close/>
                <a:moveTo>
                  <a:pt x="5395" y="18942"/>
                </a:moveTo>
                <a:cubicBezTo>
                  <a:pt x="5760" y="18942"/>
                  <a:pt x="6075" y="18789"/>
                  <a:pt x="6340" y="18481"/>
                </a:cubicBezTo>
                <a:cubicBezTo>
                  <a:pt x="6600" y="18173"/>
                  <a:pt x="6732" y="17804"/>
                  <a:pt x="6732" y="17372"/>
                </a:cubicBezTo>
                <a:cubicBezTo>
                  <a:pt x="6732" y="16940"/>
                  <a:pt x="6600" y="16569"/>
                  <a:pt x="6340" y="16252"/>
                </a:cubicBezTo>
                <a:cubicBezTo>
                  <a:pt x="6078" y="15944"/>
                  <a:pt x="5762" y="15786"/>
                  <a:pt x="5395" y="15786"/>
                </a:cubicBezTo>
                <a:cubicBezTo>
                  <a:pt x="5027" y="15786"/>
                  <a:pt x="4714" y="15941"/>
                  <a:pt x="4444" y="16246"/>
                </a:cubicBezTo>
                <a:cubicBezTo>
                  <a:pt x="4180" y="16557"/>
                  <a:pt x="4045" y="16932"/>
                  <a:pt x="4045" y="17372"/>
                </a:cubicBezTo>
                <a:cubicBezTo>
                  <a:pt x="4045" y="17804"/>
                  <a:pt x="4180" y="18173"/>
                  <a:pt x="4444" y="18481"/>
                </a:cubicBezTo>
                <a:cubicBezTo>
                  <a:pt x="4714" y="18789"/>
                  <a:pt x="5027" y="18942"/>
                  <a:pt x="5395" y="18942"/>
                </a:cubicBezTo>
                <a:moveTo>
                  <a:pt x="16195" y="18942"/>
                </a:moveTo>
                <a:cubicBezTo>
                  <a:pt x="16560" y="18942"/>
                  <a:pt x="16878" y="18789"/>
                  <a:pt x="17145" y="18481"/>
                </a:cubicBezTo>
                <a:cubicBezTo>
                  <a:pt x="17409" y="18173"/>
                  <a:pt x="17544" y="17804"/>
                  <a:pt x="17544" y="17372"/>
                </a:cubicBezTo>
                <a:cubicBezTo>
                  <a:pt x="17544" y="16940"/>
                  <a:pt x="17412" y="16569"/>
                  <a:pt x="17150" y="16252"/>
                </a:cubicBezTo>
                <a:cubicBezTo>
                  <a:pt x="16890" y="15944"/>
                  <a:pt x="16572" y="15786"/>
                  <a:pt x="16195" y="15786"/>
                </a:cubicBezTo>
                <a:cubicBezTo>
                  <a:pt x="15827" y="15786"/>
                  <a:pt x="15514" y="15941"/>
                  <a:pt x="15249" y="16246"/>
                </a:cubicBezTo>
                <a:cubicBezTo>
                  <a:pt x="14990" y="16557"/>
                  <a:pt x="14857" y="16932"/>
                  <a:pt x="14857" y="17372"/>
                </a:cubicBezTo>
                <a:cubicBezTo>
                  <a:pt x="14857" y="17804"/>
                  <a:pt x="14990" y="18173"/>
                  <a:pt x="15249" y="18481"/>
                </a:cubicBezTo>
                <a:cubicBezTo>
                  <a:pt x="15511" y="18789"/>
                  <a:pt x="15825" y="18942"/>
                  <a:pt x="16195" y="18942"/>
                </a:cubicBezTo>
              </a:path>
            </a:pathLst>
          </a:custGeom>
          <a:solidFill>
            <a:schemeClr val="bg1"/>
          </a:solidFill>
          <a:ln>
            <a:noFill/>
          </a:ln>
          <a:effectLst/>
          <a:extLst/>
        </p:spPr>
        <p:txBody>
          <a:bodyPr anchor="ctr"/>
          <a:lstStyle/>
          <a:p>
            <a:pPr algn="ctr"/>
            <a:endParaRPr/>
          </a:p>
        </p:txBody>
      </p:sp>
      <p:sp>
        <p:nvSpPr>
          <p:cNvPr id="21" name="PA_库_Freeform: Shape 28">
            <a:extLst>
              <a:ext uri="{FF2B5EF4-FFF2-40B4-BE49-F238E27FC236}">
                <a16:creationId xmlns:a16="http://schemas.microsoft.com/office/drawing/2014/main" id="{AC703CB1-B76A-4DA4-9437-95E5436BF93C}"/>
              </a:ext>
            </a:extLst>
          </p:cNvPr>
          <p:cNvSpPr>
            <a:spLocks noChangeAspect="1"/>
          </p:cNvSpPr>
          <p:nvPr>
            <p:custDataLst>
              <p:tags r:id="rId3"/>
            </p:custDataLst>
          </p:nvPr>
        </p:nvSpPr>
        <p:spPr bwMode="auto">
          <a:xfrm>
            <a:off x="5919652" y="2234115"/>
            <a:ext cx="634863" cy="635028"/>
          </a:xfrm>
          <a:custGeom>
            <a:avLst/>
            <a:gdLst>
              <a:gd name="T0" fmla="+- 0 10798 9"/>
              <a:gd name="T1" fmla="*/ T0 w 21578"/>
              <a:gd name="T2" fmla="*/ 10800 h 21600"/>
              <a:gd name="T3" fmla="+- 0 10798 9"/>
              <a:gd name="T4" fmla="*/ T3 w 21578"/>
              <a:gd name="T5" fmla="*/ 10800 h 21600"/>
              <a:gd name="T6" fmla="+- 0 10798 9"/>
              <a:gd name="T7" fmla="*/ T6 w 21578"/>
              <a:gd name="T8" fmla="*/ 10800 h 21600"/>
              <a:gd name="T9" fmla="+- 0 10798 9"/>
              <a:gd name="T10" fmla="*/ T9 w 21578"/>
              <a:gd name="T11" fmla="*/ 10800 h 21600"/>
            </a:gdLst>
            <a:ahLst/>
            <a:cxnLst>
              <a:cxn ang="0">
                <a:pos x="T1" y="T2"/>
              </a:cxn>
              <a:cxn ang="0">
                <a:pos x="T4" y="T5"/>
              </a:cxn>
              <a:cxn ang="0">
                <a:pos x="T7" y="T8"/>
              </a:cxn>
              <a:cxn ang="0">
                <a:pos x="T10" y="T11"/>
              </a:cxn>
            </a:cxnLst>
            <a:rect l="0" t="0" r="r" b="b"/>
            <a:pathLst>
              <a:path w="21578" h="21600">
                <a:moveTo>
                  <a:pt x="21416" y="10074"/>
                </a:moveTo>
                <a:cubicBezTo>
                  <a:pt x="21507" y="10166"/>
                  <a:pt x="21562" y="10284"/>
                  <a:pt x="21574" y="10428"/>
                </a:cubicBezTo>
                <a:cubicBezTo>
                  <a:pt x="21590" y="10569"/>
                  <a:pt x="21562" y="10702"/>
                  <a:pt x="21483" y="10820"/>
                </a:cubicBezTo>
                <a:lnTo>
                  <a:pt x="20967" y="11551"/>
                </a:lnTo>
                <a:cubicBezTo>
                  <a:pt x="20891" y="11678"/>
                  <a:pt x="20778" y="11744"/>
                  <a:pt x="20634" y="11744"/>
                </a:cubicBezTo>
                <a:lnTo>
                  <a:pt x="19889" y="11744"/>
                </a:lnTo>
                <a:cubicBezTo>
                  <a:pt x="19769" y="11744"/>
                  <a:pt x="19671" y="11704"/>
                  <a:pt x="19601" y="11632"/>
                </a:cubicBezTo>
                <a:lnTo>
                  <a:pt x="11078" y="3253"/>
                </a:lnTo>
                <a:cubicBezTo>
                  <a:pt x="10884" y="3072"/>
                  <a:pt x="10695" y="3072"/>
                  <a:pt x="10503" y="3253"/>
                </a:cubicBezTo>
                <a:lnTo>
                  <a:pt x="1980" y="11632"/>
                </a:lnTo>
                <a:cubicBezTo>
                  <a:pt x="1918" y="11704"/>
                  <a:pt x="1819" y="11744"/>
                  <a:pt x="1692" y="11744"/>
                </a:cubicBezTo>
                <a:lnTo>
                  <a:pt x="944" y="11744"/>
                </a:lnTo>
                <a:cubicBezTo>
                  <a:pt x="808" y="11744"/>
                  <a:pt x="695" y="11678"/>
                  <a:pt x="611" y="11551"/>
                </a:cubicBezTo>
                <a:lnTo>
                  <a:pt x="96" y="10820"/>
                </a:lnTo>
                <a:cubicBezTo>
                  <a:pt x="19" y="10710"/>
                  <a:pt x="-9" y="10584"/>
                  <a:pt x="2" y="10440"/>
                </a:cubicBezTo>
                <a:cubicBezTo>
                  <a:pt x="19" y="10298"/>
                  <a:pt x="74" y="10175"/>
                  <a:pt x="165" y="10074"/>
                </a:cubicBezTo>
                <a:lnTo>
                  <a:pt x="10112" y="287"/>
                </a:lnTo>
                <a:cubicBezTo>
                  <a:pt x="10321" y="106"/>
                  <a:pt x="10546" y="8"/>
                  <a:pt x="10788" y="0"/>
                </a:cubicBezTo>
                <a:cubicBezTo>
                  <a:pt x="11042" y="0"/>
                  <a:pt x="11267" y="97"/>
                  <a:pt x="11469" y="287"/>
                </a:cubicBezTo>
                <a:lnTo>
                  <a:pt x="14220" y="2991"/>
                </a:lnTo>
                <a:lnTo>
                  <a:pt x="14220" y="1586"/>
                </a:lnTo>
                <a:cubicBezTo>
                  <a:pt x="14220" y="1436"/>
                  <a:pt x="14266" y="1313"/>
                  <a:pt x="14352" y="1206"/>
                </a:cubicBezTo>
                <a:cubicBezTo>
                  <a:pt x="14441" y="1099"/>
                  <a:pt x="14546" y="1048"/>
                  <a:pt x="14669" y="1048"/>
                </a:cubicBezTo>
                <a:lnTo>
                  <a:pt x="17226" y="1048"/>
                </a:lnTo>
                <a:cubicBezTo>
                  <a:pt x="17348" y="1048"/>
                  <a:pt x="17451" y="1099"/>
                  <a:pt x="17530" y="1206"/>
                </a:cubicBezTo>
                <a:cubicBezTo>
                  <a:pt x="17609" y="1312"/>
                  <a:pt x="17653" y="1436"/>
                  <a:pt x="17653" y="1586"/>
                </a:cubicBezTo>
                <a:lnTo>
                  <a:pt x="17653" y="6383"/>
                </a:lnTo>
                <a:lnTo>
                  <a:pt x="21416" y="10074"/>
                </a:lnTo>
                <a:close/>
                <a:moveTo>
                  <a:pt x="18523" y="11977"/>
                </a:moveTo>
                <a:lnTo>
                  <a:pt x="18523" y="20551"/>
                </a:lnTo>
                <a:cubicBezTo>
                  <a:pt x="18523" y="20854"/>
                  <a:pt x="18441" y="21104"/>
                  <a:pt x="18276" y="21300"/>
                </a:cubicBezTo>
                <a:cubicBezTo>
                  <a:pt x="18110" y="21502"/>
                  <a:pt x="17904" y="21599"/>
                  <a:pt x="17653" y="21599"/>
                </a:cubicBezTo>
                <a:lnTo>
                  <a:pt x="12809" y="21599"/>
                </a:lnTo>
                <a:lnTo>
                  <a:pt x="12809" y="14736"/>
                </a:lnTo>
                <a:lnTo>
                  <a:pt x="8772" y="14736"/>
                </a:lnTo>
                <a:lnTo>
                  <a:pt x="8772" y="21599"/>
                </a:lnTo>
                <a:lnTo>
                  <a:pt x="3928" y="21599"/>
                </a:lnTo>
                <a:cubicBezTo>
                  <a:pt x="3677" y="21599"/>
                  <a:pt x="3468" y="21502"/>
                  <a:pt x="3303" y="21300"/>
                </a:cubicBezTo>
                <a:cubicBezTo>
                  <a:pt x="3140" y="21104"/>
                  <a:pt x="3056" y="20854"/>
                  <a:pt x="3056" y="20551"/>
                </a:cubicBezTo>
                <a:lnTo>
                  <a:pt x="3056" y="11977"/>
                </a:lnTo>
                <a:lnTo>
                  <a:pt x="10788" y="4356"/>
                </a:lnTo>
                <a:lnTo>
                  <a:pt x="18523" y="11977"/>
                </a:lnTo>
                <a:close/>
              </a:path>
            </a:pathLst>
          </a:custGeom>
          <a:solidFill>
            <a:schemeClr val="bg1"/>
          </a:solidFill>
          <a:ln>
            <a:noFill/>
          </a:ln>
          <a:effectLst/>
          <a:extLst/>
        </p:spPr>
        <p:txBody>
          <a:bodyPr anchor="ctr"/>
          <a:lstStyle/>
          <a:p>
            <a:pPr algn="ctr"/>
            <a:endParaRPr/>
          </a:p>
        </p:txBody>
      </p:sp>
      <p:sp>
        <p:nvSpPr>
          <p:cNvPr id="40" name="PA-文本框 10">
            <a:extLst>
              <a:ext uri="{FF2B5EF4-FFF2-40B4-BE49-F238E27FC236}">
                <a16:creationId xmlns:a16="http://schemas.microsoft.com/office/drawing/2014/main" id="{49F2A268-EE49-4887-A193-0BEFA9BA0B80}"/>
              </a:ext>
            </a:extLst>
          </p:cNvPr>
          <p:cNvSpPr txBox="1"/>
          <p:nvPr>
            <p:custDataLst>
              <p:tags r:id="rId4"/>
            </p:custDataLst>
          </p:nvPr>
        </p:nvSpPr>
        <p:spPr>
          <a:xfrm>
            <a:off x="862314" y="30762"/>
            <a:ext cx="4734921" cy="572464"/>
          </a:xfrm>
          <a:prstGeom prst="rect">
            <a:avLst/>
          </a:prstGeom>
          <a:noFill/>
        </p:spPr>
        <p:txBody>
          <a:bodyPr wrap="square" rtlCol="0">
            <a:spAutoFit/>
          </a:bodyPr>
          <a:lstStyle/>
          <a:p>
            <a:pPr>
              <a:lnSpc>
                <a:spcPct val="130000"/>
              </a:lnSpc>
            </a:pPr>
            <a:r>
              <a:rPr lang="en-US" altLang="zh-CN" sz="2400" dirty="0">
                <a:latin typeface="+mn-ea"/>
              </a:rPr>
              <a:t>Progressive Anchor Loss</a:t>
            </a:r>
            <a:endParaRPr lang="zh-CN" altLang="en-US" sz="2400" b="1" dirty="0">
              <a:latin typeface="+mn-ea"/>
            </a:endParaRPr>
          </a:p>
        </p:txBody>
      </p:sp>
      <p:pic>
        <p:nvPicPr>
          <p:cNvPr id="43" name="图片 42">
            <a:extLst>
              <a:ext uri="{FF2B5EF4-FFF2-40B4-BE49-F238E27FC236}">
                <a16:creationId xmlns:a16="http://schemas.microsoft.com/office/drawing/2014/main" id="{A7263B97-33B4-4F00-9036-65CE06E01FDD}"/>
              </a:ext>
            </a:extLst>
          </p:cNvPr>
          <p:cNvPicPr>
            <a:picLocks noChangeAspect="1"/>
          </p:cNvPicPr>
          <p:nvPr/>
        </p:nvPicPr>
        <p:blipFill>
          <a:blip r:embed="rId6"/>
          <a:srcRect l="35490" b="47335"/>
          <a:stretch>
            <a:fillRect/>
          </a:stretch>
        </p:blipFill>
        <p:spPr>
          <a:xfrm rot="10800000" flipH="1">
            <a:off x="0" y="0"/>
            <a:ext cx="1129890" cy="842443"/>
          </a:xfrm>
          <a:custGeom>
            <a:avLst/>
            <a:gdLst>
              <a:gd name="connsiteX0" fmla="*/ 0 w 6539008"/>
              <a:gd name="connsiteY0" fmla="*/ 0 h 4875469"/>
              <a:gd name="connsiteX1" fmla="*/ 6539008 w 6539008"/>
              <a:gd name="connsiteY1" fmla="*/ 0 h 4875469"/>
              <a:gd name="connsiteX2" fmla="*/ 6539008 w 6539008"/>
              <a:gd name="connsiteY2" fmla="*/ 4875469 h 4875469"/>
              <a:gd name="connsiteX3" fmla="*/ 0 w 6539008"/>
              <a:gd name="connsiteY3" fmla="*/ 4875469 h 4875469"/>
            </a:gdLst>
            <a:ahLst/>
            <a:cxnLst>
              <a:cxn ang="0">
                <a:pos x="connsiteX0" y="connsiteY0"/>
              </a:cxn>
              <a:cxn ang="0">
                <a:pos x="connsiteX1" y="connsiteY1"/>
              </a:cxn>
              <a:cxn ang="0">
                <a:pos x="connsiteX2" y="connsiteY2"/>
              </a:cxn>
              <a:cxn ang="0">
                <a:pos x="connsiteX3" y="connsiteY3"/>
              </a:cxn>
            </a:cxnLst>
            <a:rect l="l" t="t" r="r" b="b"/>
            <a:pathLst>
              <a:path w="6539008" h="4875469">
                <a:moveTo>
                  <a:pt x="0" y="0"/>
                </a:moveTo>
                <a:lnTo>
                  <a:pt x="6539008" y="0"/>
                </a:lnTo>
                <a:lnTo>
                  <a:pt x="6539008" y="4875469"/>
                </a:lnTo>
                <a:lnTo>
                  <a:pt x="0" y="4875469"/>
                </a:lnTo>
                <a:close/>
              </a:path>
            </a:pathLst>
          </a:custGeom>
        </p:spPr>
      </p:pic>
      <p:pic>
        <p:nvPicPr>
          <p:cNvPr id="6" name="图片 5"/>
          <p:cNvPicPr>
            <a:picLocks noChangeAspect="1"/>
          </p:cNvPicPr>
          <p:nvPr/>
        </p:nvPicPr>
        <p:blipFill>
          <a:blip r:embed="rId7"/>
          <a:stretch>
            <a:fillRect/>
          </a:stretch>
        </p:blipFill>
        <p:spPr>
          <a:xfrm>
            <a:off x="3534436" y="1766206"/>
            <a:ext cx="5785506" cy="1421786"/>
          </a:xfrm>
          <a:prstGeom prst="rect">
            <a:avLst/>
          </a:prstGeom>
        </p:spPr>
      </p:pic>
      <p:sp>
        <p:nvSpPr>
          <p:cNvPr id="7" name="文本框 6"/>
          <p:cNvSpPr txBox="1"/>
          <p:nvPr/>
        </p:nvSpPr>
        <p:spPr>
          <a:xfrm>
            <a:off x="1413945" y="831407"/>
            <a:ext cx="10046677" cy="923330"/>
          </a:xfrm>
          <a:prstGeom prst="rect">
            <a:avLst/>
          </a:prstGeom>
          <a:noFill/>
        </p:spPr>
        <p:txBody>
          <a:bodyPr wrap="square" rtlCol="0" anchor="ctr" anchorCtr="0">
            <a:spAutoFit/>
          </a:bodyPr>
          <a:lstStyle/>
          <a:p>
            <a:r>
              <a:rPr lang="zh-CN" altLang="en-US" dirty="0" smtClean="0"/>
              <a:t>采用多任务损失，不仅对</a:t>
            </a:r>
            <a:r>
              <a:rPr lang="zh-CN" altLang="en-US" dirty="0"/>
              <a:t>框架的</a:t>
            </a:r>
            <a:r>
              <a:rPr lang="zh-CN" altLang="en-US" dirty="0" smtClean="0"/>
              <a:t>不同层次，而且</a:t>
            </a:r>
            <a:r>
              <a:rPr lang="zh-CN" altLang="en-US" dirty="0"/>
              <a:t>对</a:t>
            </a:r>
            <a:r>
              <a:rPr lang="zh-CN" altLang="en-US" dirty="0" smtClean="0"/>
              <a:t>不同</a:t>
            </a:r>
            <a:r>
              <a:rPr lang="en-US" altLang="zh-CN" dirty="0" smtClean="0"/>
              <a:t>shot</a:t>
            </a:r>
            <a:r>
              <a:rPr lang="zh-CN" altLang="en-US" dirty="0" smtClean="0"/>
              <a:t>设计</a:t>
            </a:r>
            <a:r>
              <a:rPr lang="zh-CN" altLang="en-US" dirty="0"/>
              <a:t>渐进式锚点</a:t>
            </a:r>
            <a:r>
              <a:rPr lang="zh-CN" altLang="en-US" dirty="0" smtClean="0"/>
              <a:t>大小，</a:t>
            </a:r>
            <a:r>
              <a:rPr lang="zh-CN" altLang="en-US" dirty="0"/>
              <a:t>低级特征更适合于小脸</a:t>
            </a:r>
            <a:r>
              <a:rPr lang="zh-CN" altLang="en-US" dirty="0" smtClean="0"/>
              <a:t>，在</a:t>
            </a:r>
            <a:r>
              <a:rPr lang="zh-CN" altLang="en-US" dirty="0"/>
              <a:t>第一张照片中分配较小的锚点尺寸，在第二张照片中使用较大的</a:t>
            </a:r>
            <a:r>
              <a:rPr lang="zh-CN" altLang="en-US" dirty="0" smtClean="0"/>
              <a:t>尺寸</a:t>
            </a:r>
            <a:r>
              <a:rPr lang="zh-CN" altLang="en-US" dirty="0"/>
              <a:t>，</a:t>
            </a:r>
            <a:r>
              <a:rPr lang="zh-CN" altLang="en-US" dirty="0" smtClean="0"/>
              <a:t>提出基于锚点的</a:t>
            </a:r>
            <a:r>
              <a:rPr lang="en-US" altLang="zh-CN" dirty="0" smtClean="0"/>
              <a:t>second shot</a:t>
            </a:r>
            <a:r>
              <a:rPr lang="zh-CN" altLang="en-US" dirty="0" smtClean="0"/>
              <a:t>多任务损失函数</a:t>
            </a:r>
            <a:endParaRPr lang="en-US" altLang="zh-CN" dirty="0" smtClean="0"/>
          </a:p>
        </p:txBody>
      </p:sp>
      <p:pic>
        <p:nvPicPr>
          <p:cNvPr id="8" name="图片 7"/>
          <p:cNvPicPr>
            <a:picLocks noChangeAspect="1"/>
          </p:cNvPicPr>
          <p:nvPr/>
        </p:nvPicPr>
        <p:blipFill>
          <a:blip r:embed="rId8"/>
          <a:stretch>
            <a:fillRect/>
          </a:stretch>
        </p:blipFill>
        <p:spPr>
          <a:xfrm>
            <a:off x="3024518" y="3858159"/>
            <a:ext cx="6836752" cy="1549113"/>
          </a:xfrm>
          <a:prstGeom prst="rect">
            <a:avLst/>
          </a:prstGeom>
        </p:spPr>
      </p:pic>
      <p:pic>
        <p:nvPicPr>
          <p:cNvPr id="9" name="图片 8"/>
          <p:cNvPicPr>
            <a:picLocks noChangeAspect="1"/>
          </p:cNvPicPr>
          <p:nvPr/>
        </p:nvPicPr>
        <p:blipFill>
          <a:blip r:embed="rId9"/>
          <a:stretch>
            <a:fillRect/>
          </a:stretch>
        </p:blipFill>
        <p:spPr>
          <a:xfrm>
            <a:off x="4190669" y="5784227"/>
            <a:ext cx="4473040" cy="501963"/>
          </a:xfrm>
          <a:prstGeom prst="rect">
            <a:avLst/>
          </a:prstGeom>
        </p:spPr>
      </p:pic>
      <p:sp>
        <p:nvSpPr>
          <p:cNvPr id="10" name="文本框 9"/>
          <p:cNvSpPr txBox="1"/>
          <p:nvPr/>
        </p:nvSpPr>
        <p:spPr>
          <a:xfrm>
            <a:off x="1403852" y="3199461"/>
            <a:ext cx="10046677" cy="646331"/>
          </a:xfrm>
          <a:prstGeom prst="rect">
            <a:avLst/>
          </a:prstGeom>
          <a:noFill/>
        </p:spPr>
        <p:txBody>
          <a:bodyPr wrap="square" rtlCol="0" anchor="ctr" anchorCtr="0">
            <a:spAutoFit/>
          </a:bodyPr>
          <a:lstStyle/>
          <a:p>
            <a:pPr algn="l"/>
            <a:r>
              <a:rPr lang="zh-CN" altLang="en-US" dirty="0"/>
              <a:t>同一</a:t>
            </a:r>
            <a:r>
              <a:rPr lang="zh-CN" altLang="en-US" dirty="0" smtClean="0"/>
              <a:t>层上的原始特征图比增强特征图具有更多用于检测高分辨率定位信息，原始特征图可以用于检测和分类较小的人脸，由此基于一组较小的锚点提出</a:t>
            </a:r>
            <a:r>
              <a:rPr lang="en-US" altLang="zh-CN" dirty="0" smtClean="0"/>
              <a:t>first shot</a:t>
            </a:r>
            <a:r>
              <a:rPr lang="zh-CN" altLang="en-US" dirty="0" smtClean="0"/>
              <a:t>多任务损失函数</a:t>
            </a:r>
            <a:endParaRPr lang="zh-CN" altLang="en-US" dirty="0" smtClean="0"/>
          </a:p>
        </p:txBody>
      </p:sp>
      <p:sp>
        <p:nvSpPr>
          <p:cNvPr id="11" name="文本框 10"/>
          <p:cNvSpPr txBox="1"/>
          <p:nvPr/>
        </p:nvSpPr>
        <p:spPr>
          <a:xfrm>
            <a:off x="1413945" y="5406375"/>
            <a:ext cx="7467600" cy="369332"/>
          </a:xfrm>
          <a:prstGeom prst="rect">
            <a:avLst/>
          </a:prstGeom>
          <a:noFill/>
        </p:spPr>
        <p:txBody>
          <a:bodyPr wrap="square" rtlCol="0" anchor="ctr" anchorCtr="0">
            <a:spAutoFit/>
          </a:bodyPr>
          <a:lstStyle/>
          <a:p>
            <a:r>
              <a:rPr lang="zh-CN" altLang="en-US" dirty="0" smtClean="0"/>
              <a:t>两</a:t>
            </a:r>
            <a:r>
              <a:rPr lang="zh-CN" altLang="en-US" dirty="0"/>
              <a:t>个层的</a:t>
            </a:r>
            <a:r>
              <a:rPr lang="zh-CN" altLang="en-US" dirty="0" smtClean="0"/>
              <a:t>损失进行</a:t>
            </a:r>
            <a:r>
              <a:rPr lang="zh-CN" altLang="en-US" dirty="0"/>
              <a:t>加权求和得到整个</a:t>
            </a:r>
            <a:r>
              <a:rPr lang="zh-CN" altLang="en-US" dirty="0" smtClean="0"/>
              <a:t>渐进式锚点损失</a:t>
            </a:r>
            <a:endParaRPr lang="zh-CN" altLang="en-US" dirty="0" smtClean="0"/>
          </a:p>
        </p:txBody>
      </p:sp>
    </p:spTree>
    <p:extLst>
      <p:ext uri="{BB962C8B-B14F-4D97-AF65-F5344CB8AC3E}">
        <p14:creationId xmlns:p14="http://schemas.microsoft.com/office/powerpoint/2010/main" val="223555225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transform.rotation_z</p:attrName>
                                        </p:attrNameLst>
                                      </p:cBhvr>
                                      <p:tavLst>
                                        <p:tav tm="0">
                                          <p:val>
                                            <p:fltVal val="360"/>
                                          </p:val>
                                        </p:tav>
                                        <p:tav tm="100000">
                                          <p:val>
                                            <p:fltVal val="0"/>
                                          </p:val>
                                        </p:tav>
                                      </p:tavLst>
                                    </p:anim>
                                    <p:animEffect transition="in" filter="fade">
                                      <p:cBhvr>
                                        <p:cTn id="10" dur="500"/>
                                        <p:tgtEl>
                                          <p:spTgt spid="18"/>
                                        </p:tgtEl>
                                      </p:cBhvr>
                                    </p:animEffect>
                                  </p:childTnLst>
                                </p:cTn>
                              </p:par>
                            </p:childTnLst>
                          </p:cTn>
                        </p:par>
                        <p:par>
                          <p:cTn id="11" fill="hold">
                            <p:stCondLst>
                              <p:cond delay="500"/>
                            </p:stCondLst>
                            <p:childTnLst>
                              <p:par>
                                <p:cTn id="12" presetID="49" presetClass="entr" presetSubtype="0" decel="10000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 calcmode="lin" valueType="num">
                                      <p:cBhvr>
                                        <p:cTn id="16" dur="500" fill="hold"/>
                                        <p:tgtEl>
                                          <p:spTgt spid="19"/>
                                        </p:tgtEl>
                                        <p:attrNameLst>
                                          <p:attrName>transform.rotation_z</p:attrName>
                                        </p:attrNameLst>
                                      </p:cBhvr>
                                      <p:tavLst>
                                        <p:tav tm="0">
                                          <p:val>
                                            <p:fltVal val="360"/>
                                          </p:val>
                                        </p:tav>
                                        <p:tav tm="100000">
                                          <p:val>
                                            <p:fltVal val="0"/>
                                          </p:val>
                                        </p:tav>
                                      </p:tavLst>
                                    </p:anim>
                                    <p:animEffect transition="in" filter="fade">
                                      <p:cBhvr>
                                        <p:cTn id="17" dur="500"/>
                                        <p:tgtEl>
                                          <p:spTgt spid="19"/>
                                        </p:tgtEl>
                                      </p:cBhvr>
                                    </p:animEffect>
                                  </p:childTnLst>
                                </p:cTn>
                              </p:par>
                            </p:childTnLst>
                          </p:cTn>
                        </p:par>
                        <p:par>
                          <p:cTn id="18" fill="hold">
                            <p:stCondLst>
                              <p:cond delay="1000"/>
                            </p:stCondLst>
                            <p:childTnLst>
                              <p:par>
                                <p:cTn id="19" presetID="49" presetClass="entr" presetSubtype="0" decel="100000"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ppt_w</p:attrName>
                                        </p:attrNameLst>
                                      </p:cBhvr>
                                      <p:tavLst>
                                        <p:tav tm="0">
                                          <p:val>
                                            <p:fltVal val="0"/>
                                          </p:val>
                                        </p:tav>
                                        <p:tav tm="100000">
                                          <p:val>
                                            <p:strVal val="#ppt_w"/>
                                          </p:val>
                                        </p:tav>
                                      </p:tavLst>
                                    </p:anim>
                                    <p:anim calcmode="lin" valueType="num">
                                      <p:cBhvr>
                                        <p:cTn id="22" dur="500" fill="hold"/>
                                        <p:tgtEl>
                                          <p:spTgt spid="21"/>
                                        </p:tgtEl>
                                        <p:attrNameLst>
                                          <p:attrName>ppt_h</p:attrName>
                                        </p:attrNameLst>
                                      </p:cBhvr>
                                      <p:tavLst>
                                        <p:tav tm="0">
                                          <p:val>
                                            <p:fltVal val="0"/>
                                          </p:val>
                                        </p:tav>
                                        <p:tav tm="100000">
                                          <p:val>
                                            <p:strVal val="#ppt_h"/>
                                          </p:val>
                                        </p:tav>
                                      </p:tavLst>
                                    </p:anim>
                                    <p:anim calcmode="lin" valueType="num">
                                      <p:cBhvr>
                                        <p:cTn id="23" dur="500" fill="hold"/>
                                        <p:tgtEl>
                                          <p:spTgt spid="21"/>
                                        </p:tgtEl>
                                        <p:attrNameLst>
                                          <p:attrName>transform.rotation_z</p:attrName>
                                        </p:attrNameLst>
                                      </p:cBhvr>
                                      <p:tavLst>
                                        <p:tav tm="0">
                                          <p:val>
                                            <p:fltVal val="360"/>
                                          </p:val>
                                        </p:tav>
                                        <p:tav tm="100000">
                                          <p:val>
                                            <p:fltVal val="0"/>
                                          </p:val>
                                        </p:tav>
                                      </p:tavLst>
                                    </p:anim>
                                    <p:animEffect transition="in" filter="fade">
                                      <p:cBhvr>
                                        <p:cTn id="24" dur="500"/>
                                        <p:tgtEl>
                                          <p:spTgt spid="21"/>
                                        </p:tgtEl>
                                      </p:cBhvr>
                                    </p:animEffect>
                                  </p:childTnLst>
                                </p:cTn>
                              </p:par>
                            </p:childTnLst>
                          </p:cTn>
                        </p:par>
                        <p:par>
                          <p:cTn id="25" fill="hold">
                            <p:stCondLst>
                              <p:cond delay="1500"/>
                            </p:stCondLst>
                            <p:childTnLst>
                              <p:par>
                                <p:cTn id="26" presetID="12" presetClass="entr" presetSubtype="1" fill="hold" grpId="0" nodeType="after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additive="base">
                                        <p:cTn id="28" dur="500"/>
                                        <p:tgtEl>
                                          <p:spTgt spid="40"/>
                                        </p:tgtEl>
                                        <p:attrNameLst>
                                          <p:attrName>ppt_y</p:attrName>
                                        </p:attrNameLst>
                                      </p:cBhvr>
                                      <p:tavLst>
                                        <p:tav tm="0">
                                          <p:val>
                                            <p:strVal val="#ppt_y-#ppt_h*1.125000"/>
                                          </p:val>
                                        </p:tav>
                                        <p:tav tm="100000">
                                          <p:val>
                                            <p:strVal val="#ppt_y"/>
                                          </p:val>
                                        </p:tav>
                                      </p:tavLst>
                                    </p:anim>
                                    <p:animEffect transition="in" filter="wipe(down)">
                                      <p:cBhvr>
                                        <p:cTn id="2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A_库_Freeform: Shape 25">
            <a:extLst>
              <a:ext uri="{FF2B5EF4-FFF2-40B4-BE49-F238E27FC236}">
                <a16:creationId xmlns:a16="http://schemas.microsoft.com/office/drawing/2014/main" id="{31948FB0-F375-4AC1-9906-6E9864A60B59}"/>
              </a:ext>
            </a:extLst>
          </p:cNvPr>
          <p:cNvSpPr>
            <a:spLocks noChangeAspect="1"/>
          </p:cNvSpPr>
          <p:nvPr>
            <p:custDataLst>
              <p:tags r:id="rId1"/>
            </p:custDataLst>
          </p:nvPr>
        </p:nvSpPr>
        <p:spPr bwMode="auto">
          <a:xfrm>
            <a:off x="6921296" y="3566212"/>
            <a:ext cx="593441" cy="435953"/>
          </a:xfrm>
          <a:custGeom>
            <a:avLst/>
            <a:gdLst>
              <a:gd name="T0" fmla="*/ 586 w 1347"/>
              <a:gd name="T1" fmla="*/ 602 h 987"/>
              <a:gd name="T2" fmla="*/ 502 w 1347"/>
              <a:gd name="T3" fmla="*/ 535 h 987"/>
              <a:gd name="T4" fmla="*/ 42 w 1347"/>
              <a:gd name="T5" fmla="*/ 117 h 987"/>
              <a:gd name="T6" fmla="*/ 17 w 1347"/>
              <a:gd name="T7" fmla="*/ 33 h 987"/>
              <a:gd name="T8" fmla="*/ 92 w 1347"/>
              <a:gd name="T9" fmla="*/ 0 h 987"/>
              <a:gd name="T10" fmla="*/ 1255 w 1347"/>
              <a:gd name="T11" fmla="*/ 0 h 987"/>
              <a:gd name="T12" fmla="*/ 1330 w 1347"/>
              <a:gd name="T13" fmla="*/ 41 h 987"/>
              <a:gd name="T14" fmla="*/ 1305 w 1347"/>
              <a:gd name="T15" fmla="*/ 125 h 987"/>
              <a:gd name="T16" fmla="*/ 803 w 1347"/>
              <a:gd name="T17" fmla="*/ 576 h 987"/>
              <a:gd name="T18" fmla="*/ 586 w 1347"/>
              <a:gd name="T19" fmla="*/ 602 h 987"/>
              <a:gd name="T20" fmla="*/ 92 w 1347"/>
              <a:gd name="T21" fmla="*/ 986 h 987"/>
              <a:gd name="T22" fmla="*/ 0 w 1347"/>
              <a:gd name="T23" fmla="*/ 894 h 987"/>
              <a:gd name="T24" fmla="*/ 0 w 1347"/>
              <a:gd name="T25" fmla="*/ 225 h 987"/>
              <a:gd name="T26" fmla="*/ 42 w 1347"/>
              <a:gd name="T27" fmla="*/ 217 h 987"/>
              <a:gd name="T28" fmla="*/ 234 w 1347"/>
              <a:gd name="T29" fmla="*/ 409 h 987"/>
              <a:gd name="T30" fmla="*/ 251 w 1347"/>
              <a:gd name="T31" fmla="*/ 493 h 987"/>
              <a:gd name="T32" fmla="*/ 109 w 1347"/>
              <a:gd name="T33" fmla="*/ 827 h 987"/>
              <a:gd name="T34" fmla="*/ 126 w 1347"/>
              <a:gd name="T35" fmla="*/ 827 h 987"/>
              <a:gd name="T36" fmla="*/ 318 w 1347"/>
              <a:gd name="T37" fmla="*/ 576 h 987"/>
              <a:gd name="T38" fmla="*/ 393 w 1347"/>
              <a:gd name="T39" fmla="*/ 568 h 987"/>
              <a:gd name="T40" fmla="*/ 477 w 1347"/>
              <a:gd name="T41" fmla="*/ 643 h 987"/>
              <a:gd name="T42" fmla="*/ 569 w 1347"/>
              <a:gd name="T43" fmla="*/ 694 h 987"/>
              <a:gd name="T44" fmla="*/ 820 w 1347"/>
              <a:gd name="T45" fmla="*/ 677 h 987"/>
              <a:gd name="T46" fmla="*/ 945 w 1347"/>
              <a:gd name="T47" fmla="*/ 568 h 987"/>
              <a:gd name="T48" fmla="*/ 1020 w 1347"/>
              <a:gd name="T49" fmla="*/ 576 h 987"/>
              <a:gd name="T50" fmla="*/ 1229 w 1347"/>
              <a:gd name="T51" fmla="*/ 853 h 987"/>
              <a:gd name="T52" fmla="*/ 1238 w 1347"/>
              <a:gd name="T53" fmla="*/ 844 h 987"/>
              <a:gd name="T54" fmla="*/ 1096 w 1347"/>
              <a:gd name="T55" fmla="*/ 493 h 987"/>
              <a:gd name="T56" fmla="*/ 1112 w 1347"/>
              <a:gd name="T57" fmla="*/ 409 h 987"/>
              <a:gd name="T58" fmla="*/ 1313 w 1347"/>
              <a:gd name="T59" fmla="*/ 217 h 987"/>
              <a:gd name="T60" fmla="*/ 1346 w 1347"/>
              <a:gd name="T61" fmla="*/ 225 h 987"/>
              <a:gd name="T62" fmla="*/ 1346 w 1347"/>
              <a:gd name="T63" fmla="*/ 903 h 987"/>
              <a:gd name="T64" fmla="*/ 1246 w 1347"/>
              <a:gd name="T65" fmla="*/ 986 h 987"/>
              <a:gd name="T66" fmla="*/ 92 w 1347"/>
              <a:gd name="T67" fmla="*/ 986 h 987"/>
              <a:gd name="T68" fmla="*/ 92 w 1347"/>
              <a:gd name="T69" fmla="*/ 986 h 987"/>
              <a:gd name="T70" fmla="*/ 92 w 1347"/>
              <a:gd name="T71" fmla="*/ 986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7" h="987">
                <a:moveTo>
                  <a:pt x="586" y="602"/>
                </a:moveTo>
                <a:cubicBezTo>
                  <a:pt x="561" y="585"/>
                  <a:pt x="519" y="560"/>
                  <a:pt x="502" y="535"/>
                </a:cubicBezTo>
                <a:cubicBezTo>
                  <a:pt x="42" y="117"/>
                  <a:pt x="42" y="117"/>
                  <a:pt x="42" y="117"/>
                </a:cubicBezTo>
                <a:cubicBezTo>
                  <a:pt x="26" y="100"/>
                  <a:pt x="9" y="58"/>
                  <a:pt x="17" y="33"/>
                </a:cubicBezTo>
                <a:cubicBezTo>
                  <a:pt x="34" y="17"/>
                  <a:pt x="51" y="0"/>
                  <a:pt x="92" y="0"/>
                </a:cubicBezTo>
                <a:cubicBezTo>
                  <a:pt x="1255" y="0"/>
                  <a:pt x="1255" y="0"/>
                  <a:pt x="1255" y="0"/>
                </a:cubicBezTo>
                <a:cubicBezTo>
                  <a:pt x="1255" y="0"/>
                  <a:pt x="1305" y="0"/>
                  <a:pt x="1330" y="41"/>
                </a:cubicBezTo>
                <a:cubicBezTo>
                  <a:pt x="1346" y="67"/>
                  <a:pt x="1330" y="108"/>
                  <a:pt x="1305" y="125"/>
                </a:cubicBezTo>
                <a:cubicBezTo>
                  <a:pt x="803" y="576"/>
                  <a:pt x="803" y="576"/>
                  <a:pt x="803" y="576"/>
                </a:cubicBezTo>
                <a:cubicBezTo>
                  <a:pt x="803" y="576"/>
                  <a:pt x="711" y="652"/>
                  <a:pt x="586" y="602"/>
                </a:cubicBezTo>
                <a:close/>
                <a:moveTo>
                  <a:pt x="92" y="986"/>
                </a:moveTo>
                <a:cubicBezTo>
                  <a:pt x="92" y="986"/>
                  <a:pt x="0" y="978"/>
                  <a:pt x="0" y="894"/>
                </a:cubicBezTo>
                <a:cubicBezTo>
                  <a:pt x="0" y="225"/>
                  <a:pt x="0" y="225"/>
                  <a:pt x="0" y="225"/>
                </a:cubicBezTo>
                <a:cubicBezTo>
                  <a:pt x="0" y="200"/>
                  <a:pt x="17" y="192"/>
                  <a:pt x="42" y="217"/>
                </a:cubicBezTo>
                <a:cubicBezTo>
                  <a:pt x="234" y="409"/>
                  <a:pt x="234" y="409"/>
                  <a:pt x="234" y="409"/>
                </a:cubicBezTo>
                <a:cubicBezTo>
                  <a:pt x="260" y="426"/>
                  <a:pt x="268" y="468"/>
                  <a:pt x="251" y="493"/>
                </a:cubicBezTo>
                <a:cubicBezTo>
                  <a:pt x="109" y="827"/>
                  <a:pt x="109" y="827"/>
                  <a:pt x="109" y="827"/>
                </a:cubicBezTo>
                <a:cubicBezTo>
                  <a:pt x="101" y="853"/>
                  <a:pt x="109" y="853"/>
                  <a:pt x="126" y="827"/>
                </a:cubicBezTo>
                <a:cubicBezTo>
                  <a:pt x="318" y="576"/>
                  <a:pt x="318" y="576"/>
                  <a:pt x="318" y="576"/>
                </a:cubicBezTo>
                <a:cubicBezTo>
                  <a:pt x="343" y="552"/>
                  <a:pt x="368" y="552"/>
                  <a:pt x="393" y="568"/>
                </a:cubicBezTo>
                <a:cubicBezTo>
                  <a:pt x="477" y="643"/>
                  <a:pt x="477" y="643"/>
                  <a:pt x="477" y="643"/>
                </a:cubicBezTo>
                <a:cubicBezTo>
                  <a:pt x="502" y="660"/>
                  <a:pt x="544" y="685"/>
                  <a:pt x="569" y="694"/>
                </a:cubicBezTo>
                <a:cubicBezTo>
                  <a:pt x="636" y="710"/>
                  <a:pt x="744" y="735"/>
                  <a:pt x="820" y="677"/>
                </a:cubicBezTo>
                <a:cubicBezTo>
                  <a:pt x="945" y="568"/>
                  <a:pt x="945" y="568"/>
                  <a:pt x="945" y="568"/>
                </a:cubicBezTo>
                <a:cubicBezTo>
                  <a:pt x="970" y="552"/>
                  <a:pt x="1004" y="552"/>
                  <a:pt x="1020" y="576"/>
                </a:cubicBezTo>
                <a:cubicBezTo>
                  <a:pt x="1229" y="853"/>
                  <a:pt x="1229" y="853"/>
                  <a:pt x="1229" y="853"/>
                </a:cubicBezTo>
                <a:cubicBezTo>
                  <a:pt x="1246" y="877"/>
                  <a:pt x="1246" y="869"/>
                  <a:pt x="1238" y="844"/>
                </a:cubicBezTo>
                <a:cubicBezTo>
                  <a:pt x="1096" y="493"/>
                  <a:pt x="1096" y="493"/>
                  <a:pt x="1096" y="493"/>
                </a:cubicBezTo>
                <a:cubicBezTo>
                  <a:pt x="1079" y="468"/>
                  <a:pt x="1087" y="434"/>
                  <a:pt x="1112" y="409"/>
                </a:cubicBezTo>
                <a:cubicBezTo>
                  <a:pt x="1313" y="217"/>
                  <a:pt x="1313" y="217"/>
                  <a:pt x="1313" y="217"/>
                </a:cubicBezTo>
                <a:cubicBezTo>
                  <a:pt x="1330" y="192"/>
                  <a:pt x="1346" y="200"/>
                  <a:pt x="1346" y="225"/>
                </a:cubicBezTo>
                <a:cubicBezTo>
                  <a:pt x="1346" y="903"/>
                  <a:pt x="1346" y="903"/>
                  <a:pt x="1346" y="903"/>
                </a:cubicBezTo>
                <a:cubicBezTo>
                  <a:pt x="1346" y="903"/>
                  <a:pt x="1338" y="986"/>
                  <a:pt x="1246" y="986"/>
                </a:cubicBezTo>
                <a:cubicBezTo>
                  <a:pt x="92" y="986"/>
                  <a:pt x="92" y="986"/>
                  <a:pt x="92" y="986"/>
                </a:cubicBezTo>
                <a:close/>
                <a:moveTo>
                  <a:pt x="92" y="986"/>
                </a:moveTo>
                <a:lnTo>
                  <a:pt x="92" y="986"/>
                </a:lnTo>
                <a:close/>
              </a:path>
            </a:pathLst>
          </a:custGeom>
          <a:solidFill>
            <a:schemeClr val="bg1"/>
          </a:solidFill>
          <a:ln>
            <a:noFill/>
          </a:ln>
          <a:effectLst/>
          <a:extLst/>
        </p:spPr>
        <p:txBody>
          <a:bodyPr anchor="ctr"/>
          <a:lstStyle/>
          <a:p>
            <a:pPr algn="ctr"/>
            <a:endParaRPr/>
          </a:p>
        </p:txBody>
      </p:sp>
      <p:sp>
        <p:nvSpPr>
          <p:cNvPr id="19" name="PA_库_Freeform: Shape 26">
            <a:extLst>
              <a:ext uri="{FF2B5EF4-FFF2-40B4-BE49-F238E27FC236}">
                <a16:creationId xmlns:a16="http://schemas.microsoft.com/office/drawing/2014/main" id="{7EEE307E-2366-4B05-BE3F-80642B449F44}"/>
              </a:ext>
            </a:extLst>
          </p:cNvPr>
          <p:cNvSpPr>
            <a:spLocks noChangeAspect="1"/>
          </p:cNvSpPr>
          <p:nvPr>
            <p:custDataLst>
              <p:tags r:id="rId2"/>
            </p:custDataLst>
          </p:nvPr>
        </p:nvSpPr>
        <p:spPr bwMode="auto">
          <a:xfrm>
            <a:off x="4717852" y="3214694"/>
            <a:ext cx="624337" cy="4989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84" y="0"/>
                </a:moveTo>
                <a:cubicBezTo>
                  <a:pt x="20941" y="0"/>
                  <a:pt x="21159" y="103"/>
                  <a:pt x="21335" y="310"/>
                </a:cubicBezTo>
                <a:cubicBezTo>
                  <a:pt x="21511" y="518"/>
                  <a:pt x="21599" y="760"/>
                  <a:pt x="21599" y="1048"/>
                </a:cubicBezTo>
                <a:lnTo>
                  <a:pt x="21599" y="16238"/>
                </a:lnTo>
                <a:cubicBezTo>
                  <a:pt x="21599" y="16523"/>
                  <a:pt x="21511" y="16767"/>
                  <a:pt x="21335" y="16969"/>
                </a:cubicBezTo>
                <a:cubicBezTo>
                  <a:pt x="21161" y="17173"/>
                  <a:pt x="20943" y="17274"/>
                  <a:pt x="20684" y="17274"/>
                </a:cubicBezTo>
                <a:lnTo>
                  <a:pt x="19807" y="17274"/>
                </a:lnTo>
                <a:lnTo>
                  <a:pt x="19807" y="17369"/>
                </a:lnTo>
                <a:cubicBezTo>
                  <a:pt x="19807" y="17948"/>
                  <a:pt x="19709" y="18498"/>
                  <a:pt x="19513" y="19017"/>
                </a:cubicBezTo>
                <a:cubicBezTo>
                  <a:pt x="19317" y="19535"/>
                  <a:pt x="19060" y="19984"/>
                  <a:pt x="18746" y="20361"/>
                </a:cubicBezTo>
                <a:cubicBezTo>
                  <a:pt x="18433" y="20738"/>
                  <a:pt x="18051" y="21038"/>
                  <a:pt x="17608" y="21263"/>
                </a:cubicBezTo>
                <a:cubicBezTo>
                  <a:pt x="17167" y="21487"/>
                  <a:pt x="16697" y="21599"/>
                  <a:pt x="16197" y="21599"/>
                </a:cubicBezTo>
                <a:cubicBezTo>
                  <a:pt x="15705" y="21599"/>
                  <a:pt x="15237" y="21487"/>
                  <a:pt x="14796" y="21263"/>
                </a:cubicBezTo>
                <a:cubicBezTo>
                  <a:pt x="14353" y="21038"/>
                  <a:pt x="13973" y="20738"/>
                  <a:pt x="13653" y="20361"/>
                </a:cubicBezTo>
                <a:cubicBezTo>
                  <a:pt x="13332" y="19984"/>
                  <a:pt x="13077" y="19535"/>
                  <a:pt x="12886" y="19017"/>
                </a:cubicBezTo>
                <a:cubicBezTo>
                  <a:pt x="12695" y="18498"/>
                  <a:pt x="12600" y="17948"/>
                  <a:pt x="12600" y="17369"/>
                </a:cubicBezTo>
                <a:lnTo>
                  <a:pt x="12600" y="17274"/>
                </a:lnTo>
                <a:lnTo>
                  <a:pt x="9000" y="17274"/>
                </a:lnTo>
                <a:lnTo>
                  <a:pt x="9000" y="17369"/>
                </a:lnTo>
                <a:cubicBezTo>
                  <a:pt x="9000" y="17948"/>
                  <a:pt x="8904" y="18498"/>
                  <a:pt x="8713" y="19017"/>
                </a:cubicBezTo>
                <a:cubicBezTo>
                  <a:pt x="8522" y="19535"/>
                  <a:pt x="8265" y="19984"/>
                  <a:pt x="7946" y="20361"/>
                </a:cubicBezTo>
                <a:cubicBezTo>
                  <a:pt x="7628" y="20738"/>
                  <a:pt x="7244" y="21038"/>
                  <a:pt x="6803" y="21263"/>
                </a:cubicBezTo>
                <a:cubicBezTo>
                  <a:pt x="6360" y="21487"/>
                  <a:pt x="5894" y="21599"/>
                  <a:pt x="5402" y="21599"/>
                </a:cubicBezTo>
                <a:cubicBezTo>
                  <a:pt x="4910" y="21599"/>
                  <a:pt x="4442" y="21487"/>
                  <a:pt x="4004" y="21263"/>
                </a:cubicBezTo>
                <a:cubicBezTo>
                  <a:pt x="3558" y="21038"/>
                  <a:pt x="3178" y="20738"/>
                  <a:pt x="2857" y="20361"/>
                </a:cubicBezTo>
                <a:cubicBezTo>
                  <a:pt x="2537" y="19984"/>
                  <a:pt x="2282" y="19535"/>
                  <a:pt x="2091" y="19017"/>
                </a:cubicBezTo>
                <a:cubicBezTo>
                  <a:pt x="1900" y="18498"/>
                  <a:pt x="1804" y="17948"/>
                  <a:pt x="1804" y="17369"/>
                </a:cubicBezTo>
                <a:lnTo>
                  <a:pt x="1804" y="17274"/>
                </a:lnTo>
                <a:lnTo>
                  <a:pt x="891" y="17274"/>
                </a:lnTo>
                <a:cubicBezTo>
                  <a:pt x="646" y="17274"/>
                  <a:pt x="438" y="17168"/>
                  <a:pt x="262" y="16960"/>
                </a:cubicBezTo>
                <a:cubicBezTo>
                  <a:pt x="88" y="16756"/>
                  <a:pt x="0" y="16514"/>
                  <a:pt x="0" y="16238"/>
                </a:cubicBezTo>
                <a:lnTo>
                  <a:pt x="0" y="10668"/>
                </a:lnTo>
                <a:cubicBezTo>
                  <a:pt x="0" y="10441"/>
                  <a:pt x="26" y="10205"/>
                  <a:pt x="68" y="9960"/>
                </a:cubicBezTo>
                <a:cubicBezTo>
                  <a:pt x="117" y="9715"/>
                  <a:pt x="186" y="9474"/>
                  <a:pt x="274" y="9229"/>
                </a:cubicBezTo>
                <a:cubicBezTo>
                  <a:pt x="364" y="8984"/>
                  <a:pt x="470" y="8751"/>
                  <a:pt x="592" y="8526"/>
                </a:cubicBezTo>
                <a:cubicBezTo>
                  <a:pt x="712" y="8301"/>
                  <a:pt x="837" y="8114"/>
                  <a:pt x="959" y="7964"/>
                </a:cubicBezTo>
                <a:lnTo>
                  <a:pt x="3573" y="4906"/>
                </a:lnTo>
                <a:cubicBezTo>
                  <a:pt x="3697" y="4759"/>
                  <a:pt x="3857" y="4613"/>
                  <a:pt x="4053" y="4474"/>
                </a:cubicBezTo>
                <a:cubicBezTo>
                  <a:pt x="4248" y="4330"/>
                  <a:pt x="4449" y="4209"/>
                  <a:pt x="4657" y="4109"/>
                </a:cubicBezTo>
                <a:cubicBezTo>
                  <a:pt x="4863" y="4005"/>
                  <a:pt x="5071" y="3927"/>
                  <a:pt x="5277" y="3867"/>
                </a:cubicBezTo>
                <a:cubicBezTo>
                  <a:pt x="5485" y="3806"/>
                  <a:pt x="5686" y="3775"/>
                  <a:pt x="5882" y="3775"/>
                </a:cubicBezTo>
                <a:lnTo>
                  <a:pt x="6820" y="3775"/>
                </a:lnTo>
                <a:lnTo>
                  <a:pt x="6820" y="1048"/>
                </a:lnTo>
                <a:cubicBezTo>
                  <a:pt x="6820" y="760"/>
                  <a:pt x="6908" y="518"/>
                  <a:pt x="7082" y="310"/>
                </a:cubicBezTo>
                <a:cubicBezTo>
                  <a:pt x="7258" y="103"/>
                  <a:pt x="7464" y="0"/>
                  <a:pt x="7699" y="0"/>
                </a:cubicBezTo>
                <a:lnTo>
                  <a:pt x="20684" y="0"/>
                </a:lnTo>
                <a:close/>
                <a:moveTo>
                  <a:pt x="6791" y="6438"/>
                </a:moveTo>
                <a:lnTo>
                  <a:pt x="5877" y="6438"/>
                </a:lnTo>
                <a:cubicBezTo>
                  <a:pt x="5799" y="6438"/>
                  <a:pt x="5676" y="6478"/>
                  <a:pt x="5510" y="6550"/>
                </a:cubicBezTo>
                <a:cubicBezTo>
                  <a:pt x="5341" y="6625"/>
                  <a:pt x="5223" y="6703"/>
                  <a:pt x="5152" y="6784"/>
                </a:cubicBezTo>
                <a:lnTo>
                  <a:pt x="2539" y="9830"/>
                </a:lnTo>
                <a:cubicBezTo>
                  <a:pt x="2478" y="9902"/>
                  <a:pt x="2412" y="10040"/>
                  <a:pt x="2351" y="10239"/>
                </a:cubicBezTo>
                <a:cubicBezTo>
                  <a:pt x="2289" y="10435"/>
                  <a:pt x="2257" y="10579"/>
                  <a:pt x="2257" y="10671"/>
                </a:cubicBezTo>
                <a:lnTo>
                  <a:pt x="2257" y="11527"/>
                </a:lnTo>
                <a:lnTo>
                  <a:pt x="6795" y="11527"/>
                </a:lnTo>
                <a:lnTo>
                  <a:pt x="6795" y="6438"/>
                </a:lnTo>
                <a:close/>
                <a:moveTo>
                  <a:pt x="5395" y="18942"/>
                </a:moveTo>
                <a:cubicBezTo>
                  <a:pt x="5760" y="18942"/>
                  <a:pt x="6075" y="18789"/>
                  <a:pt x="6340" y="18481"/>
                </a:cubicBezTo>
                <a:cubicBezTo>
                  <a:pt x="6600" y="18173"/>
                  <a:pt x="6732" y="17804"/>
                  <a:pt x="6732" y="17372"/>
                </a:cubicBezTo>
                <a:cubicBezTo>
                  <a:pt x="6732" y="16940"/>
                  <a:pt x="6600" y="16569"/>
                  <a:pt x="6340" y="16252"/>
                </a:cubicBezTo>
                <a:cubicBezTo>
                  <a:pt x="6078" y="15944"/>
                  <a:pt x="5762" y="15786"/>
                  <a:pt x="5395" y="15786"/>
                </a:cubicBezTo>
                <a:cubicBezTo>
                  <a:pt x="5027" y="15786"/>
                  <a:pt x="4714" y="15941"/>
                  <a:pt x="4444" y="16246"/>
                </a:cubicBezTo>
                <a:cubicBezTo>
                  <a:pt x="4180" y="16557"/>
                  <a:pt x="4045" y="16932"/>
                  <a:pt x="4045" y="17372"/>
                </a:cubicBezTo>
                <a:cubicBezTo>
                  <a:pt x="4045" y="17804"/>
                  <a:pt x="4180" y="18173"/>
                  <a:pt x="4444" y="18481"/>
                </a:cubicBezTo>
                <a:cubicBezTo>
                  <a:pt x="4714" y="18789"/>
                  <a:pt x="5027" y="18942"/>
                  <a:pt x="5395" y="18942"/>
                </a:cubicBezTo>
                <a:moveTo>
                  <a:pt x="16195" y="18942"/>
                </a:moveTo>
                <a:cubicBezTo>
                  <a:pt x="16560" y="18942"/>
                  <a:pt x="16878" y="18789"/>
                  <a:pt x="17145" y="18481"/>
                </a:cubicBezTo>
                <a:cubicBezTo>
                  <a:pt x="17409" y="18173"/>
                  <a:pt x="17544" y="17804"/>
                  <a:pt x="17544" y="17372"/>
                </a:cubicBezTo>
                <a:cubicBezTo>
                  <a:pt x="17544" y="16940"/>
                  <a:pt x="17412" y="16569"/>
                  <a:pt x="17150" y="16252"/>
                </a:cubicBezTo>
                <a:cubicBezTo>
                  <a:pt x="16890" y="15944"/>
                  <a:pt x="16572" y="15786"/>
                  <a:pt x="16195" y="15786"/>
                </a:cubicBezTo>
                <a:cubicBezTo>
                  <a:pt x="15827" y="15786"/>
                  <a:pt x="15514" y="15941"/>
                  <a:pt x="15249" y="16246"/>
                </a:cubicBezTo>
                <a:cubicBezTo>
                  <a:pt x="14990" y="16557"/>
                  <a:pt x="14857" y="16932"/>
                  <a:pt x="14857" y="17372"/>
                </a:cubicBezTo>
                <a:cubicBezTo>
                  <a:pt x="14857" y="17804"/>
                  <a:pt x="14990" y="18173"/>
                  <a:pt x="15249" y="18481"/>
                </a:cubicBezTo>
                <a:cubicBezTo>
                  <a:pt x="15511" y="18789"/>
                  <a:pt x="15825" y="18942"/>
                  <a:pt x="16195" y="18942"/>
                </a:cubicBezTo>
              </a:path>
            </a:pathLst>
          </a:custGeom>
          <a:solidFill>
            <a:schemeClr val="bg1"/>
          </a:solidFill>
          <a:ln>
            <a:noFill/>
          </a:ln>
          <a:effectLst/>
          <a:extLst/>
        </p:spPr>
        <p:txBody>
          <a:bodyPr anchor="ctr"/>
          <a:lstStyle/>
          <a:p>
            <a:pPr algn="ctr"/>
            <a:endParaRPr/>
          </a:p>
        </p:txBody>
      </p:sp>
      <p:sp>
        <p:nvSpPr>
          <p:cNvPr id="21" name="PA_库_Freeform: Shape 28">
            <a:extLst>
              <a:ext uri="{FF2B5EF4-FFF2-40B4-BE49-F238E27FC236}">
                <a16:creationId xmlns:a16="http://schemas.microsoft.com/office/drawing/2014/main" id="{AC703CB1-B76A-4DA4-9437-95E5436BF93C}"/>
              </a:ext>
            </a:extLst>
          </p:cNvPr>
          <p:cNvSpPr>
            <a:spLocks noChangeAspect="1"/>
          </p:cNvSpPr>
          <p:nvPr>
            <p:custDataLst>
              <p:tags r:id="rId3"/>
            </p:custDataLst>
          </p:nvPr>
        </p:nvSpPr>
        <p:spPr bwMode="auto">
          <a:xfrm>
            <a:off x="5919652" y="2234115"/>
            <a:ext cx="634863" cy="635028"/>
          </a:xfrm>
          <a:custGeom>
            <a:avLst/>
            <a:gdLst>
              <a:gd name="T0" fmla="+- 0 10798 9"/>
              <a:gd name="T1" fmla="*/ T0 w 21578"/>
              <a:gd name="T2" fmla="*/ 10800 h 21600"/>
              <a:gd name="T3" fmla="+- 0 10798 9"/>
              <a:gd name="T4" fmla="*/ T3 w 21578"/>
              <a:gd name="T5" fmla="*/ 10800 h 21600"/>
              <a:gd name="T6" fmla="+- 0 10798 9"/>
              <a:gd name="T7" fmla="*/ T6 w 21578"/>
              <a:gd name="T8" fmla="*/ 10800 h 21600"/>
              <a:gd name="T9" fmla="+- 0 10798 9"/>
              <a:gd name="T10" fmla="*/ T9 w 21578"/>
              <a:gd name="T11" fmla="*/ 10800 h 21600"/>
            </a:gdLst>
            <a:ahLst/>
            <a:cxnLst>
              <a:cxn ang="0">
                <a:pos x="T1" y="T2"/>
              </a:cxn>
              <a:cxn ang="0">
                <a:pos x="T4" y="T5"/>
              </a:cxn>
              <a:cxn ang="0">
                <a:pos x="T7" y="T8"/>
              </a:cxn>
              <a:cxn ang="0">
                <a:pos x="T10" y="T11"/>
              </a:cxn>
            </a:cxnLst>
            <a:rect l="0" t="0" r="r" b="b"/>
            <a:pathLst>
              <a:path w="21578" h="21600">
                <a:moveTo>
                  <a:pt x="21416" y="10074"/>
                </a:moveTo>
                <a:cubicBezTo>
                  <a:pt x="21507" y="10166"/>
                  <a:pt x="21562" y="10284"/>
                  <a:pt x="21574" y="10428"/>
                </a:cubicBezTo>
                <a:cubicBezTo>
                  <a:pt x="21590" y="10569"/>
                  <a:pt x="21562" y="10702"/>
                  <a:pt x="21483" y="10820"/>
                </a:cubicBezTo>
                <a:lnTo>
                  <a:pt x="20967" y="11551"/>
                </a:lnTo>
                <a:cubicBezTo>
                  <a:pt x="20891" y="11678"/>
                  <a:pt x="20778" y="11744"/>
                  <a:pt x="20634" y="11744"/>
                </a:cubicBezTo>
                <a:lnTo>
                  <a:pt x="19889" y="11744"/>
                </a:lnTo>
                <a:cubicBezTo>
                  <a:pt x="19769" y="11744"/>
                  <a:pt x="19671" y="11704"/>
                  <a:pt x="19601" y="11632"/>
                </a:cubicBezTo>
                <a:lnTo>
                  <a:pt x="11078" y="3253"/>
                </a:lnTo>
                <a:cubicBezTo>
                  <a:pt x="10884" y="3072"/>
                  <a:pt x="10695" y="3072"/>
                  <a:pt x="10503" y="3253"/>
                </a:cubicBezTo>
                <a:lnTo>
                  <a:pt x="1980" y="11632"/>
                </a:lnTo>
                <a:cubicBezTo>
                  <a:pt x="1918" y="11704"/>
                  <a:pt x="1819" y="11744"/>
                  <a:pt x="1692" y="11744"/>
                </a:cubicBezTo>
                <a:lnTo>
                  <a:pt x="944" y="11744"/>
                </a:lnTo>
                <a:cubicBezTo>
                  <a:pt x="808" y="11744"/>
                  <a:pt x="695" y="11678"/>
                  <a:pt x="611" y="11551"/>
                </a:cubicBezTo>
                <a:lnTo>
                  <a:pt x="96" y="10820"/>
                </a:lnTo>
                <a:cubicBezTo>
                  <a:pt x="19" y="10710"/>
                  <a:pt x="-9" y="10584"/>
                  <a:pt x="2" y="10440"/>
                </a:cubicBezTo>
                <a:cubicBezTo>
                  <a:pt x="19" y="10298"/>
                  <a:pt x="74" y="10175"/>
                  <a:pt x="165" y="10074"/>
                </a:cubicBezTo>
                <a:lnTo>
                  <a:pt x="10112" y="287"/>
                </a:lnTo>
                <a:cubicBezTo>
                  <a:pt x="10321" y="106"/>
                  <a:pt x="10546" y="8"/>
                  <a:pt x="10788" y="0"/>
                </a:cubicBezTo>
                <a:cubicBezTo>
                  <a:pt x="11042" y="0"/>
                  <a:pt x="11267" y="97"/>
                  <a:pt x="11469" y="287"/>
                </a:cubicBezTo>
                <a:lnTo>
                  <a:pt x="14220" y="2991"/>
                </a:lnTo>
                <a:lnTo>
                  <a:pt x="14220" y="1586"/>
                </a:lnTo>
                <a:cubicBezTo>
                  <a:pt x="14220" y="1436"/>
                  <a:pt x="14266" y="1313"/>
                  <a:pt x="14352" y="1206"/>
                </a:cubicBezTo>
                <a:cubicBezTo>
                  <a:pt x="14441" y="1099"/>
                  <a:pt x="14546" y="1048"/>
                  <a:pt x="14669" y="1048"/>
                </a:cubicBezTo>
                <a:lnTo>
                  <a:pt x="17226" y="1048"/>
                </a:lnTo>
                <a:cubicBezTo>
                  <a:pt x="17348" y="1048"/>
                  <a:pt x="17451" y="1099"/>
                  <a:pt x="17530" y="1206"/>
                </a:cubicBezTo>
                <a:cubicBezTo>
                  <a:pt x="17609" y="1312"/>
                  <a:pt x="17653" y="1436"/>
                  <a:pt x="17653" y="1586"/>
                </a:cubicBezTo>
                <a:lnTo>
                  <a:pt x="17653" y="6383"/>
                </a:lnTo>
                <a:lnTo>
                  <a:pt x="21416" y="10074"/>
                </a:lnTo>
                <a:close/>
                <a:moveTo>
                  <a:pt x="18523" y="11977"/>
                </a:moveTo>
                <a:lnTo>
                  <a:pt x="18523" y="20551"/>
                </a:lnTo>
                <a:cubicBezTo>
                  <a:pt x="18523" y="20854"/>
                  <a:pt x="18441" y="21104"/>
                  <a:pt x="18276" y="21300"/>
                </a:cubicBezTo>
                <a:cubicBezTo>
                  <a:pt x="18110" y="21502"/>
                  <a:pt x="17904" y="21599"/>
                  <a:pt x="17653" y="21599"/>
                </a:cubicBezTo>
                <a:lnTo>
                  <a:pt x="12809" y="21599"/>
                </a:lnTo>
                <a:lnTo>
                  <a:pt x="12809" y="14736"/>
                </a:lnTo>
                <a:lnTo>
                  <a:pt x="8772" y="14736"/>
                </a:lnTo>
                <a:lnTo>
                  <a:pt x="8772" y="21599"/>
                </a:lnTo>
                <a:lnTo>
                  <a:pt x="3928" y="21599"/>
                </a:lnTo>
                <a:cubicBezTo>
                  <a:pt x="3677" y="21599"/>
                  <a:pt x="3468" y="21502"/>
                  <a:pt x="3303" y="21300"/>
                </a:cubicBezTo>
                <a:cubicBezTo>
                  <a:pt x="3140" y="21104"/>
                  <a:pt x="3056" y="20854"/>
                  <a:pt x="3056" y="20551"/>
                </a:cubicBezTo>
                <a:lnTo>
                  <a:pt x="3056" y="11977"/>
                </a:lnTo>
                <a:lnTo>
                  <a:pt x="10788" y="4356"/>
                </a:lnTo>
                <a:lnTo>
                  <a:pt x="18523" y="11977"/>
                </a:lnTo>
                <a:close/>
              </a:path>
            </a:pathLst>
          </a:custGeom>
          <a:solidFill>
            <a:schemeClr val="bg1"/>
          </a:solidFill>
          <a:ln>
            <a:noFill/>
          </a:ln>
          <a:effectLst/>
          <a:extLst/>
        </p:spPr>
        <p:txBody>
          <a:bodyPr anchor="ctr"/>
          <a:lstStyle/>
          <a:p>
            <a:pPr algn="ctr"/>
            <a:endParaRPr/>
          </a:p>
        </p:txBody>
      </p:sp>
      <p:sp>
        <p:nvSpPr>
          <p:cNvPr id="40" name="PA-文本框 10">
            <a:extLst>
              <a:ext uri="{FF2B5EF4-FFF2-40B4-BE49-F238E27FC236}">
                <a16:creationId xmlns:a16="http://schemas.microsoft.com/office/drawing/2014/main" id="{49F2A268-EE49-4887-A193-0BEFA9BA0B80}"/>
              </a:ext>
            </a:extLst>
          </p:cNvPr>
          <p:cNvSpPr txBox="1"/>
          <p:nvPr>
            <p:custDataLst>
              <p:tags r:id="rId4"/>
            </p:custDataLst>
          </p:nvPr>
        </p:nvSpPr>
        <p:spPr>
          <a:xfrm>
            <a:off x="862315" y="30762"/>
            <a:ext cx="5362994" cy="572464"/>
          </a:xfrm>
          <a:prstGeom prst="rect">
            <a:avLst/>
          </a:prstGeom>
          <a:noFill/>
        </p:spPr>
        <p:txBody>
          <a:bodyPr wrap="square" rtlCol="0">
            <a:spAutoFit/>
          </a:bodyPr>
          <a:lstStyle/>
          <a:p>
            <a:pPr>
              <a:lnSpc>
                <a:spcPct val="130000"/>
              </a:lnSpc>
            </a:pPr>
            <a:r>
              <a:rPr lang="en-US" altLang="zh-CN" sz="2400" dirty="0">
                <a:latin typeface="+mn-ea"/>
              </a:rPr>
              <a:t>Improved Anchor Matching</a:t>
            </a:r>
            <a:endParaRPr lang="zh-CN" altLang="en-US" sz="2400" b="1" dirty="0">
              <a:latin typeface="+mn-ea"/>
            </a:endParaRPr>
          </a:p>
        </p:txBody>
      </p:sp>
      <p:pic>
        <p:nvPicPr>
          <p:cNvPr id="43" name="图片 42">
            <a:extLst>
              <a:ext uri="{FF2B5EF4-FFF2-40B4-BE49-F238E27FC236}">
                <a16:creationId xmlns:a16="http://schemas.microsoft.com/office/drawing/2014/main" id="{A7263B97-33B4-4F00-9036-65CE06E01FDD}"/>
              </a:ext>
            </a:extLst>
          </p:cNvPr>
          <p:cNvPicPr>
            <a:picLocks noChangeAspect="1"/>
          </p:cNvPicPr>
          <p:nvPr/>
        </p:nvPicPr>
        <p:blipFill>
          <a:blip r:embed="rId6"/>
          <a:srcRect l="35490" b="47335"/>
          <a:stretch>
            <a:fillRect/>
          </a:stretch>
        </p:blipFill>
        <p:spPr>
          <a:xfrm rot="10800000" flipH="1">
            <a:off x="0" y="0"/>
            <a:ext cx="1129890" cy="842443"/>
          </a:xfrm>
          <a:custGeom>
            <a:avLst/>
            <a:gdLst>
              <a:gd name="connsiteX0" fmla="*/ 0 w 6539008"/>
              <a:gd name="connsiteY0" fmla="*/ 0 h 4875469"/>
              <a:gd name="connsiteX1" fmla="*/ 6539008 w 6539008"/>
              <a:gd name="connsiteY1" fmla="*/ 0 h 4875469"/>
              <a:gd name="connsiteX2" fmla="*/ 6539008 w 6539008"/>
              <a:gd name="connsiteY2" fmla="*/ 4875469 h 4875469"/>
              <a:gd name="connsiteX3" fmla="*/ 0 w 6539008"/>
              <a:gd name="connsiteY3" fmla="*/ 4875469 h 4875469"/>
            </a:gdLst>
            <a:ahLst/>
            <a:cxnLst>
              <a:cxn ang="0">
                <a:pos x="connsiteX0" y="connsiteY0"/>
              </a:cxn>
              <a:cxn ang="0">
                <a:pos x="connsiteX1" y="connsiteY1"/>
              </a:cxn>
              <a:cxn ang="0">
                <a:pos x="connsiteX2" y="connsiteY2"/>
              </a:cxn>
              <a:cxn ang="0">
                <a:pos x="connsiteX3" y="connsiteY3"/>
              </a:cxn>
            </a:cxnLst>
            <a:rect l="l" t="t" r="r" b="b"/>
            <a:pathLst>
              <a:path w="6539008" h="4875469">
                <a:moveTo>
                  <a:pt x="0" y="0"/>
                </a:moveTo>
                <a:lnTo>
                  <a:pt x="6539008" y="0"/>
                </a:lnTo>
                <a:lnTo>
                  <a:pt x="6539008" y="4875469"/>
                </a:lnTo>
                <a:lnTo>
                  <a:pt x="0" y="4875469"/>
                </a:lnTo>
                <a:close/>
              </a:path>
            </a:pathLst>
          </a:custGeom>
        </p:spPr>
      </p:pic>
      <p:sp>
        <p:nvSpPr>
          <p:cNvPr id="2" name="文本框 1"/>
          <p:cNvSpPr txBox="1"/>
          <p:nvPr/>
        </p:nvSpPr>
        <p:spPr>
          <a:xfrm>
            <a:off x="1387027" y="1051105"/>
            <a:ext cx="9700112" cy="923330"/>
          </a:xfrm>
          <a:prstGeom prst="rect">
            <a:avLst/>
          </a:prstGeom>
          <a:noFill/>
        </p:spPr>
        <p:txBody>
          <a:bodyPr wrap="square" rtlCol="0" anchor="ctr" anchorCtr="0">
            <a:spAutoFit/>
          </a:bodyPr>
          <a:lstStyle/>
          <a:p>
            <a:r>
              <a:rPr lang="zh-CN" altLang="en-US" dirty="0"/>
              <a:t>在训练期间需要计算</a:t>
            </a:r>
            <a:r>
              <a:rPr lang="zh-CN" altLang="en-US" dirty="0" smtClean="0"/>
              <a:t>正负</a:t>
            </a:r>
            <a:r>
              <a:rPr lang="zh-CN" altLang="en-US" dirty="0"/>
              <a:t>锚点</a:t>
            </a:r>
            <a:r>
              <a:rPr lang="zh-CN" altLang="en-US" dirty="0" smtClean="0"/>
              <a:t>确定</a:t>
            </a:r>
            <a:r>
              <a:rPr lang="zh-CN" altLang="en-US" dirty="0"/>
              <a:t>哪一</a:t>
            </a:r>
            <a:r>
              <a:rPr lang="zh-CN" altLang="en-US" dirty="0" smtClean="0"/>
              <a:t>个</a:t>
            </a:r>
            <a:r>
              <a:rPr lang="zh-CN" altLang="en-US" dirty="0"/>
              <a:t>锚点</a:t>
            </a:r>
            <a:r>
              <a:rPr lang="zh-CN" altLang="en-US" dirty="0" smtClean="0"/>
              <a:t>对应</a:t>
            </a:r>
            <a:r>
              <a:rPr lang="zh-CN" altLang="en-US" dirty="0"/>
              <a:t>人脸框，</a:t>
            </a:r>
            <a:r>
              <a:rPr lang="zh-CN" altLang="en-US" dirty="0" smtClean="0"/>
              <a:t>当前</a:t>
            </a:r>
            <a:r>
              <a:rPr lang="zh-CN" altLang="en-US" dirty="0"/>
              <a:t>锚点</a:t>
            </a:r>
            <a:r>
              <a:rPr lang="zh-CN" altLang="en-US" dirty="0" smtClean="0"/>
              <a:t>匹配</a:t>
            </a:r>
            <a:r>
              <a:rPr lang="zh-CN" altLang="en-US" dirty="0"/>
              <a:t>策略是</a:t>
            </a:r>
            <a:r>
              <a:rPr lang="zh-CN" altLang="en-US" dirty="0" smtClean="0"/>
              <a:t>在</a:t>
            </a:r>
            <a:r>
              <a:rPr lang="zh-CN" altLang="en-US" dirty="0"/>
              <a:t>锚点</a:t>
            </a:r>
            <a:r>
              <a:rPr lang="zh-CN" altLang="en-US" dirty="0" smtClean="0"/>
              <a:t>和</a:t>
            </a:r>
            <a:r>
              <a:rPr lang="en-US" altLang="zh-CN" dirty="0"/>
              <a:t>ground truth</a:t>
            </a:r>
            <a:r>
              <a:rPr lang="zh-CN" altLang="en-US" dirty="0"/>
              <a:t>之间双向进行的</a:t>
            </a:r>
            <a:r>
              <a:rPr lang="zh-CN" altLang="en-US" dirty="0" smtClean="0"/>
              <a:t>，在</a:t>
            </a:r>
            <a:r>
              <a:rPr lang="zh-CN" altLang="en-US" dirty="0"/>
              <a:t>增强阶段为了</a:t>
            </a:r>
            <a:r>
              <a:rPr lang="zh-CN" altLang="en-US" dirty="0" smtClean="0"/>
              <a:t>使得锚点和</a:t>
            </a:r>
            <a:r>
              <a:rPr lang="zh-CN" altLang="en-US" dirty="0"/>
              <a:t>人脸匹配</a:t>
            </a:r>
            <a:r>
              <a:rPr lang="zh-CN" altLang="en-US" dirty="0" smtClean="0"/>
              <a:t>，</a:t>
            </a:r>
            <a:r>
              <a:rPr lang="zh-CN" altLang="en-US" dirty="0"/>
              <a:t>锚点</a:t>
            </a:r>
            <a:r>
              <a:rPr lang="zh-CN" altLang="en-US" dirty="0" smtClean="0"/>
              <a:t>设计</a:t>
            </a:r>
            <a:r>
              <a:rPr lang="zh-CN" altLang="en-US" dirty="0"/>
              <a:t>和人脸采样是相互协作</a:t>
            </a:r>
            <a:r>
              <a:rPr lang="zh-CN" altLang="en-US" dirty="0" smtClean="0"/>
              <a:t>的</a:t>
            </a:r>
            <a:endParaRPr lang="zh-CN" altLang="en-US" dirty="0" smtClean="0"/>
          </a:p>
        </p:txBody>
      </p:sp>
      <p:sp>
        <p:nvSpPr>
          <p:cNvPr id="3" name="文本框 2"/>
          <p:cNvSpPr txBox="1"/>
          <p:nvPr/>
        </p:nvSpPr>
        <p:spPr>
          <a:xfrm>
            <a:off x="1387027" y="4967549"/>
            <a:ext cx="9700112" cy="1200329"/>
          </a:xfrm>
          <a:prstGeom prst="rect">
            <a:avLst/>
          </a:prstGeom>
          <a:noFill/>
        </p:spPr>
        <p:txBody>
          <a:bodyPr wrap="square" rtlCol="0" anchor="ctr" anchorCtr="0">
            <a:spAutoFit/>
          </a:bodyPr>
          <a:lstStyle/>
          <a:p>
            <a:r>
              <a:rPr lang="zh-CN" altLang="en-US" dirty="0"/>
              <a:t>根据人脸比例统计，设置</a:t>
            </a:r>
            <a:r>
              <a:rPr lang="en-US" altLang="zh-CN" dirty="0"/>
              <a:t>anchor</a:t>
            </a:r>
            <a:r>
              <a:rPr lang="zh-CN" altLang="en-US" dirty="0"/>
              <a:t>比率</a:t>
            </a:r>
            <a:r>
              <a:rPr lang="en-US" altLang="zh-CN" dirty="0"/>
              <a:t>1.5</a:t>
            </a:r>
            <a:r>
              <a:rPr lang="zh-CN" altLang="en-US" dirty="0"/>
              <a:t>：</a:t>
            </a:r>
            <a:r>
              <a:rPr lang="en-US" altLang="zh-CN" dirty="0"/>
              <a:t>1</a:t>
            </a:r>
            <a:r>
              <a:rPr lang="zh-CN" altLang="en-US" dirty="0"/>
              <a:t>，其中原始特征的</a:t>
            </a:r>
            <a:r>
              <a:rPr lang="en-US" altLang="zh-CN" dirty="0"/>
              <a:t>anchor size</a:t>
            </a:r>
            <a:r>
              <a:rPr lang="zh-CN" altLang="en-US" dirty="0"/>
              <a:t>为增强特征的一半；在数据增强阶段，有</a:t>
            </a:r>
            <a:r>
              <a:rPr lang="en-US" altLang="zh-CN" dirty="0"/>
              <a:t>2/5</a:t>
            </a:r>
            <a:r>
              <a:rPr lang="zh-CN" altLang="en-US" dirty="0"/>
              <a:t>的概率使用基于</a:t>
            </a:r>
            <a:r>
              <a:rPr lang="en-US" altLang="zh-CN" dirty="0"/>
              <a:t>anchor</a:t>
            </a:r>
            <a:r>
              <a:rPr lang="zh-CN" altLang="en-US" dirty="0"/>
              <a:t>的采样策略，在图像中随机选择人脸，然后裁剪包含人脸的子图，并</a:t>
            </a:r>
            <a:r>
              <a:rPr lang="zh-CN" altLang="en-US" dirty="0" smtClean="0"/>
              <a:t>设定五种不同的子图</a:t>
            </a:r>
            <a:r>
              <a:rPr lang="zh-CN" altLang="en-US" dirty="0"/>
              <a:t>和选择人脸之间</a:t>
            </a:r>
            <a:r>
              <a:rPr lang="zh-CN" altLang="en-US" dirty="0" smtClean="0"/>
              <a:t>大小比率，</a:t>
            </a:r>
            <a:r>
              <a:rPr lang="zh-CN" altLang="en-US" dirty="0"/>
              <a:t>剩下的</a:t>
            </a:r>
            <a:r>
              <a:rPr lang="en-US" altLang="zh-CN" dirty="0"/>
              <a:t>3/5</a:t>
            </a:r>
            <a:r>
              <a:rPr lang="zh-CN" altLang="en-US" dirty="0"/>
              <a:t>采用</a:t>
            </a:r>
            <a:r>
              <a:rPr lang="en-US" altLang="zh-CN" dirty="0"/>
              <a:t>SSD</a:t>
            </a:r>
            <a:r>
              <a:rPr lang="zh-CN" altLang="en-US" dirty="0"/>
              <a:t>的数据增强</a:t>
            </a:r>
            <a:r>
              <a:rPr lang="zh-CN" altLang="en-US" dirty="0" smtClean="0"/>
              <a:t>方法</a:t>
            </a:r>
            <a:endParaRPr lang="zh-CN" altLang="en-US" dirty="0"/>
          </a:p>
        </p:txBody>
      </p:sp>
      <p:pic>
        <p:nvPicPr>
          <p:cNvPr id="4" name="图片 3"/>
          <p:cNvPicPr>
            <a:picLocks noChangeAspect="1"/>
          </p:cNvPicPr>
          <p:nvPr/>
        </p:nvPicPr>
        <p:blipFill>
          <a:blip r:embed="rId7"/>
          <a:stretch>
            <a:fillRect/>
          </a:stretch>
        </p:blipFill>
        <p:spPr>
          <a:xfrm>
            <a:off x="1387027" y="1974435"/>
            <a:ext cx="9700112" cy="2969238"/>
          </a:xfrm>
          <a:prstGeom prst="rect">
            <a:avLst/>
          </a:prstGeom>
        </p:spPr>
      </p:pic>
    </p:spTree>
    <p:extLst>
      <p:ext uri="{BB962C8B-B14F-4D97-AF65-F5344CB8AC3E}">
        <p14:creationId xmlns:p14="http://schemas.microsoft.com/office/powerpoint/2010/main" val="200375647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transform.rotation_z</p:attrName>
                                        </p:attrNameLst>
                                      </p:cBhvr>
                                      <p:tavLst>
                                        <p:tav tm="0">
                                          <p:val>
                                            <p:fltVal val="360"/>
                                          </p:val>
                                        </p:tav>
                                        <p:tav tm="100000">
                                          <p:val>
                                            <p:fltVal val="0"/>
                                          </p:val>
                                        </p:tav>
                                      </p:tavLst>
                                    </p:anim>
                                    <p:animEffect transition="in" filter="fade">
                                      <p:cBhvr>
                                        <p:cTn id="10" dur="500"/>
                                        <p:tgtEl>
                                          <p:spTgt spid="18"/>
                                        </p:tgtEl>
                                      </p:cBhvr>
                                    </p:animEffect>
                                  </p:childTnLst>
                                </p:cTn>
                              </p:par>
                            </p:childTnLst>
                          </p:cTn>
                        </p:par>
                        <p:par>
                          <p:cTn id="11" fill="hold">
                            <p:stCondLst>
                              <p:cond delay="500"/>
                            </p:stCondLst>
                            <p:childTnLst>
                              <p:par>
                                <p:cTn id="12" presetID="49" presetClass="entr" presetSubtype="0" decel="10000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 calcmode="lin" valueType="num">
                                      <p:cBhvr>
                                        <p:cTn id="16" dur="500" fill="hold"/>
                                        <p:tgtEl>
                                          <p:spTgt spid="19"/>
                                        </p:tgtEl>
                                        <p:attrNameLst>
                                          <p:attrName>transform.rotation_z</p:attrName>
                                        </p:attrNameLst>
                                      </p:cBhvr>
                                      <p:tavLst>
                                        <p:tav tm="0">
                                          <p:val>
                                            <p:fltVal val="360"/>
                                          </p:val>
                                        </p:tav>
                                        <p:tav tm="100000">
                                          <p:val>
                                            <p:fltVal val="0"/>
                                          </p:val>
                                        </p:tav>
                                      </p:tavLst>
                                    </p:anim>
                                    <p:animEffect transition="in" filter="fade">
                                      <p:cBhvr>
                                        <p:cTn id="17" dur="500"/>
                                        <p:tgtEl>
                                          <p:spTgt spid="19"/>
                                        </p:tgtEl>
                                      </p:cBhvr>
                                    </p:animEffect>
                                  </p:childTnLst>
                                </p:cTn>
                              </p:par>
                            </p:childTnLst>
                          </p:cTn>
                        </p:par>
                        <p:par>
                          <p:cTn id="18" fill="hold">
                            <p:stCondLst>
                              <p:cond delay="1000"/>
                            </p:stCondLst>
                            <p:childTnLst>
                              <p:par>
                                <p:cTn id="19" presetID="49" presetClass="entr" presetSubtype="0" decel="100000"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ppt_w</p:attrName>
                                        </p:attrNameLst>
                                      </p:cBhvr>
                                      <p:tavLst>
                                        <p:tav tm="0">
                                          <p:val>
                                            <p:fltVal val="0"/>
                                          </p:val>
                                        </p:tav>
                                        <p:tav tm="100000">
                                          <p:val>
                                            <p:strVal val="#ppt_w"/>
                                          </p:val>
                                        </p:tav>
                                      </p:tavLst>
                                    </p:anim>
                                    <p:anim calcmode="lin" valueType="num">
                                      <p:cBhvr>
                                        <p:cTn id="22" dur="500" fill="hold"/>
                                        <p:tgtEl>
                                          <p:spTgt spid="21"/>
                                        </p:tgtEl>
                                        <p:attrNameLst>
                                          <p:attrName>ppt_h</p:attrName>
                                        </p:attrNameLst>
                                      </p:cBhvr>
                                      <p:tavLst>
                                        <p:tav tm="0">
                                          <p:val>
                                            <p:fltVal val="0"/>
                                          </p:val>
                                        </p:tav>
                                        <p:tav tm="100000">
                                          <p:val>
                                            <p:strVal val="#ppt_h"/>
                                          </p:val>
                                        </p:tav>
                                      </p:tavLst>
                                    </p:anim>
                                    <p:anim calcmode="lin" valueType="num">
                                      <p:cBhvr>
                                        <p:cTn id="23" dur="500" fill="hold"/>
                                        <p:tgtEl>
                                          <p:spTgt spid="21"/>
                                        </p:tgtEl>
                                        <p:attrNameLst>
                                          <p:attrName>transform.rotation_z</p:attrName>
                                        </p:attrNameLst>
                                      </p:cBhvr>
                                      <p:tavLst>
                                        <p:tav tm="0">
                                          <p:val>
                                            <p:fltVal val="360"/>
                                          </p:val>
                                        </p:tav>
                                        <p:tav tm="100000">
                                          <p:val>
                                            <p:fltVal val="0"/>
                                          </p:val>
                                        </p:tav>
                                      </p:tavLst>
                                    </p:anim>
                                    <p:animEffect transition="in" filter="fade">
                                      <p:cBhvr>
                                        <p:cTn id="24" dur="500"/>
                                        <p:tgtEl>
                                          <p:spTgt spid="21"/>
                                        </p:tgtEl>
                                      </p:cBhvr>
                                    </p:animEffect>
                                  </p:childTnLst>
                                </p:cTn>
                              </p:par>
                            </p:childTnLst>
                          </p:cTn>
                        </p:par>
                        <p:par>
                          <p:cTn id="25" fill="hold">
                            <p:stCondLst>
                              <p:cond delay="1500"/>
                            </p:stCondLst>
                            <p:childTnLst>
                              <p:par>
                                <p:cTn id="26" presetID="12" presetClass="entr" presetSubtype="1" fill="hold" grpId="0" nodeType="after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additive="base">
                                        <p:cTn id="28" dur="500"/>
                                        <p:tgtEl>
                                          <p:spTgt spid="40"/>
                                        </p:tgtEl>
                                        <p:attrNameLst>
                                          <p:attrName>ppt_y</p:attrName>
                                        </p:attrNameLst>
                                      </p:cBhvr>
                                      <p:tavLst>
                                        <p:tav tm="0">
                                          <p:val>
                                            <p:strVal val="#ppt_y-#ppt_h*1.125000"/>
                                          </p:val>
                                        </p:tav>
                                        <p:tav tm="100000">
                                          <p:val>
                                            <p:strVal val="#ppt_y"/>
                                          </p:val>
                                        </p:tav>
                                      </p:tavLst>
                                    </p:anim>
                                    <p:animEffect transition="in" filter="wipe(down)">
                                      <p:cBhvr>
                                        <p:cTn id="2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4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D22EC03-6D45-40A0-861A-D28522A6A300}"/>
              </a:ext>
            </a:extLst>
          </p:cNvPr>
          <p:cNvPicPr>
            <a:picLocks noChangeAspect="1"/>
          </p:cNvPicPr>
          <p:nvPr/>
        </p:nvPicPr>
        <p:blipFill>
          <a:blip r:embed="rId3"/>
          <a:srcRect l="35490" b="47335"/>
          <a:stretch>
            <a:fillRect/>
          </a:stretch>
        </p:blipFill>
        <p:spPr>
          <a:xfrm>
            <a:off x="-2845268" y="-922885"/>
            <a:ext cx="10435771" cy="7780885"/>
          </a:xfrm>
          <a:custGeom>
            <a:avLst/>
            <a:gdLst>
              <a:gd name="connsiteX0" fmla="*/ 0 w 6539008"/>
              <a:gd name="connsiteY0" fmla="*/ 0 h 4875469"/>
              <a:gd name="connsiteX1" fmla="*/ 6539008 w 6539008"/>
              <a:gd name="connsiteY1" fmla="*/ 0 h 4875469"/>
              <a:gd name="connsiteX2" fmla="*/ 6539008 w 6539008"/>
              <a:gd name="connsiteY2" fmla="*/ 4875469 h 4875469"/>
              <a:gd name="connsiteX3" fmla="*/ 0 w 6539008"/>
              <a:gd name="connsiteY3" fmla="*/ 4875469 h 4875469"/>
            </a:gdLst>
            <a:ahLst/>
            <a:cxnLst>
              <a:cxn ang="0">
                <a:pos x="connsiteX0" y="connsiteY0"/>
              </a:cxn>
              <a:cxn ang="0">
                <a:pos x="connsiteX1" y="connsiteY1"/>
              </a:cxn>
              <a:cxn ang="0">
                <a:pos x="connsiteX2" y="connsiteY2"/>
              </a:cxn>
              <a:cxn ang="0">
                <a:pos x="connsiteX3" y="connsiteY3"/>
              </a:cxn>
            </a:cxnLst>
            <a:rect l="l" t="t" r="r" b="b"/>
            <a:pathLst>
              <a:path w="6539008" h="4875469">
                <a:moveTo>
                  <a:pt x="0" y="0"/>
                </a:moveTo>
                <a:lnTo>
                  <a:pt x="6539008" y="0"/>
                </a:lnTo>
                <a:lnTo>
                  <a:pt x="6539008" y="4875469"/>
                </a:lnTo>
                <a:lnTo>
                  <a:pt x="0" y="4875469"/>
                </a:lnTo>
                <a:close/>
              </a:path>
            </a:pathLst>
          </a:custGeom>
        </p:spPr>
      </p:pic>
      <p:sp>
        <p:nvSpPr>
          <p:cNvPr id="3" name="任意多边形: 形状 2">
            <a:extLst>
              <a:ext uri="{FF2B5EF4-FFF2-40B4-BE49-F238E27FC236}">
                <a16:creationId xmlns:a16="http://schemas.microsoft.com/office/drawing/2014/main" id="{C902EDF5-0FCB-4455-B39D-79A55E6E5CFF}"/>
              </a:ext>
            </a:extLst>
          </p:cNvPr>
          <p:cNvSpPr/>
          <p:nvPr/>
        </p:nvSpPr>
        <p:spPr>
          <a:xfrm flipH="1">
            <a:off x="7266653" y="607060"/>
            <a:ext cx="3429000" cy="5346376"/>
          </a:xfrm>
          <a:custGeom>
            <a:avLst/>
            <a:gdLst>
              <a:gd name="connsiteX0" fmla="*/ 0 w 3429000"/>
              <a:gd name="connsiteY0" fmla="*/ 0 h 5346376"/>
              <a:gd name="connsiteX1" fmla="*/ 3429000 w 3429000"/>
              <a:gd name="connsiteY1" fmla="*/ 0 h 5346376"/>
              <a:gd name="connsiteX2" fmla="*/ 3429000 w 3429000"/>
              <a:gd name="connsiteY2" fmla="*/ 958689 h 5346376"/>
              <a:gd name="connsiteX3" fmla="*/ 3355859 w 3429000"/>
              <a:gd name="connsiteY3" fmla="*/ 958689 h 5346376"/>
              <a:gd name="connsiteX4" fmla="*/ 3355859 w 3429000"/>
              <a:gd name="connsiteY4" fmla="*/ 73141 h 5346376"/>
              <a:gd name="connsiteX5" fmla="*/ 73141 w 3429000"/>
              <a:gd name="connsiteY5" fmla="*/ 73141 h 5346376"/>
              <a:gd name="connsiteX6" fmla="*/ 73141 w 3429000"/>
              <a:gd name="connsiteY6" fmla="*/ 5273235 h 5346376"/>
              <a:gd name="connsiteX7" fmla="*/ 3355859 w 3429000"/>
              <a:gd name="connsiteY7" fmla="*/ 5273235 h 5346376"/>
              <a:gd name="connsiteX8" fmla="*/ 3355859 w 3429000"/>
              <a:gd name="connsiteY8" fmla="*/ 4222589 h 5346376"/>
              <a:gd name="connsiteX9" fmla="*/ 3429000 w 3429000"/>
              <a:gd name="connsiteY9" fmla="*/ 4222589 h 5346376"/>
              <a:gd name="connsiteX10" fmla="*/ 3429000 w 3429000"/>
              <a:gd name="connsiteY10" fmla="*/ 5346376 h 5346376"/>
              <a:gd name="connsiteX11" fmla="*/ 0 w 3429000"/>
              <a:gd name="connsiteY11" fmla="*/ 5346376 h 534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9000" h="5346376">
                <a:moveTo>
                  <a:pt x="0" y="0"/>
                </a:moveTo>
                <a:lnTo>
                  <a:pt x="3429000" y="0"/>
                </a:lnTo>
                <a:lnTo>
                  <a:pt x="3429000" y="958689"/>
                </a:lnTo>
                <a:lnTo>
                  <a:pt x="3355859" y="958689"/>
                </a:lnTo>
                <a:lnTo>
                  <a:pt x="3355859" y="73141"/>
                </a:lnTo>
                <a:lnTo>
                  <a:pt x="73141" y="73141"/>
                </a:lnTo>
                <a:lnTo>
                  <a:pt x="73141" y="5273235"/>
                </a:lnTo>
                <a:lnTo>
                  <a:pt x="3355859" y="5273235"/>
                </a:lnTo>
                <a:lnTo>
                  <a:pt x="3355859" y="4222589"/>
                </a:lnTo>
                <a:lnTo>
                  <a:pt x="3429000" y="4222589"/>
                </a:lnTo>
                <a:lnTo>
                  <a:pt x="3429000" y="5346376"/>
                </a:lnTo>
                <a:lnTo>
                  <a:pt x="0" y="5346376"/>
                </a:lnTo>
                <a:close/>
              </a:path>
            </a:pathLst>
          </a:cu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p:sp>
        <p:nvSpPr>
          <p:cNvPr id="5" name="文本框 4">
            <a:extLst>
              <a:ext uri="{FF2B5EF4-FFF2-40B4-BE49-F238E27FC236}">
                <a16:creationId xmlns:a16="http://schemas.microsoft.com/office/drawing/2014/main" id="{06B23701-49CC-476C-BE6E-612568B298AF}"/>
              </a:ext>
            </a:extLst>
          </p:cNvPr>
          <p:cNvSpPr txBox="1"/>
          <p:nvPr/>
        </p:nvSpPr>
        <p:spPr>
          <a:xfrm>
            <a:off x="5590253" y="1646363"/>
            <a:ext cx="3390900" cy="1569660"/>
          </a:xfrm>
          <a:prstGeom prst="rect">
            <a:avLst/>
          </a:prstGeom>
          <a:noFill/>
        </p:spPr>
        <p:txBody>
          <a:bodyPr wrap="square" rtlCol="0" anchor="ctr" anchorCtr="0">
            <a:spAutoFit/>
          </a:bodyPr>
          <a:lstStyle/>
          <a:p>
            <a:pPr algn="ctr"/>
            <a:r>
              <a:rPr lang="en-US" altLang="zh-CN" sz="9600" dirty="0">
                <a:solidFill>
                  <a:schemeClr val="accent2"/>
                </a:solidFill>
                <a:latin typeface="+mj-lt"/>
              </a:rPr>
              <a:t>02</a:t>
            </a:r>
            <a:endParaRPr lang="zh-CN" altLang="en-US" sz="9600" dirty="0">
              <a:solidFill>
                <a:schemeClr val="accent2"/>
              </a:solidFill>
              <a:latin typeface="+mj-lt"/>
            </a:endParaRPr>
          </a:p>
        </p:txBody>
      </p:sp>
      <p:sp>
        <p:nvSpPr>
          <p:cNvPr id="6" name="文本框 5">
            <a:extLst>
              <a:ext uri="{FF2B5EF4-FFF2-40B4-BE49-F238E27FC236}">
                <a16:creationId xmlns:a16="http://schemas.microsoft.com/office/drawing/2014/main" id="{7CED38A3-98EC-4B8C-BA68-806E04468F89}"/>
              </a:ext>
            </a:extLst>
          </p:cNvPr>
          <p:cNvSpPr txBox="1"/>
          <p:nvPr/>
        </p:nvSpPr>
        <p:spPr>
          <a:xfrm>
            <a:off x="4516230" y="3424329"/>
            <a:ext cx="5538945" cy="830997"/>
          </a:xfrm>
          <a:prstGeom prst="rect">
            <a:avLst/>
          </a:prstGeom>
          <a:noFill/>
        </p:spPr>
        <p:txBody>
          <a:bodyPr wrap="square" rtlCol="0" anchor="ctr" anchorCtr="0">
            <a:spAutoFit/>
          </a:bodyPr>
          <a:lstStyle/>
          <a:p>
            <a:pPr algn="ctr"/>
            <a:r>
              <a:rPr lang="en-US" altLang="zh-CN" sz="2400" b="1" dirty="0">
                <a:latin typeface="+mn-ea"/>
              </a:rPr>
              <a:t>Fast Face-swap Using Convolutional Neural </a:t>
            </a:r>
            <a:r>
              <a:rPr lang="en-US" altLang="zh-CN" sz="2400" b="1" dirty="0" smtClean="0">
                <a:latin typeface="+mn-ea"/>
              </a:rPr>
              <a:t>Networks</a:t>
            </a:r>
            <a:endParaRPr lang="zh-CN" altLang="en-US" sz="2400" b="1" dirty="0">
              <a:solidFill>
                <a:schemeClr val="accent1"/>
              </a:solidFill>
              <a:latin typeface="+mn-ea"/>
            </a:endParaRPr>
          </a:p>
        </p:txBody>
      </p:sp>
    </p:spTree>
    <p:extLst>
      <p:ext uri="{BB962C8B-B14F-4D97-AF65-F5344CB8AC3E}">
        <p14:creationId xmlns:p14="http://schemas.microsoft.com/office/powerpoint/2010/main" val="19198729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childTnLst>
                          </p:cTn>
                        </p:par>
                        <p:par>
                          <p:cTn id="12" fill="hold">
                            <p:stCondLst>
                              <p:cond delay="2500"/>
                            </p:stCondLst>
                            <p:childTnLst>
                              <p:par>
                                <p:cTn id="13" presetID="56" presetClass="entr" presetSubtype="0" fill="hold" grpId="0" nodeType="afterEffect">
                                  <p:stCondLst>
                                    <p:cond delay="0"/>
                                  </p:stCondLst>
                                  <p:iterate type="lt">
                                    <p:tmPct val="10000"/>
                                  </p:iterate>
                                  <p:childTnLst>
                                    <p:set>
                                      <p:cBhvr>
                                        <p:cTn id="14" dur="1" fill="hold">
                                          <p:stCondLst>
                                            <p:cond delay="0"/>
                                          </p:stCondLst>
                                        </p:cTn>
                                        <p:tgtEl>
                                          <p:spTgt spid="6"/>
                                        </p:tgtEl>
                                        <p:attrNameLst>
                                          <p:attrName>style.visibility</p:attrName>
                                        </p:attrNameLst>
                                      </p:cBhvr>
                                      <p:to>
                                        <p:strVal val="visible"/>
                                      </p:to>
                                    </p:set>
                                    <p:anim by="(-#ppt_w*2)" calcmode="lin" valueType="num">
                                      <p:cBhvr rctx="PPT">
                                        <p:cTn id="15" dur="500" autoRev="1" fill="hold">
                                          <p:stCondLst>
                                            <p:cond delay="0"/>
                                          </p:stCondLst>
                                        </p:cTn>
                                        <p:tgtEl>
                                          <p:spTgt spid="6"/>
                                        </p:tgtEl>
                                        <p:attrNameLst>
                                          <p:attrName>ppt_w</p:attrName>
                                        </p:attrNameLst>
                                      </p:cBhvr>
                                    </p:anim>
                                    <p:anim by="(#ppt_w*0.50)" calcmode="lin" valueType="num">
                                      <p:cBhvr>
                                        <p:cTn id="16" dur="500" decel="50000" autoRev="1" fill="hold">
                                          <p:stCondLst>
                                            <p:cond delay="0"/>
                                          </p:stCondLst>
                                        </p:cTn>
                                        <p:tgtEl>
                                          <p:spTgt spid="6"/>
                                        </p:tgtEl>
                                        <p:attrNameLst>
                                          <p:attrName>ppt_x</p:attrName>
                                        </p:attrNameLst>
                                      </p:cBhvr>
                                    </p:anim>
                                    <p:anim from="(-#ppt_h/2)" to="(#ppt_y)" calcmode="lin" valueType="num">
                                      <p:cBhvr>
                                        <p:cTn id="17" dur="1000" fill="hold">
                                          <p:stCondLst>
                                            <p:cond delay="0"/>
                                          </p:stCondLst>
                                        </p:cTn>
                                        <p:tgtEl>
                                          <p:spTgt spid="6"/>
                                        </p:tgtEl>
                                        <p:attrNameLst>
                                          <p:attrName>ppt_y</p:attrName>
                                        </p:attrNameLst>
                                      </p:cBhvr>
                                    </p:anim>
                                    <p:animRot by="21600000">
                                      <p:cBhvr>
                                        <p:cTn id="18" dur="1000" fill="hold">
                                          <p:stCondLst>
                                            <p:cond delay="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PA-文本框 10">
            <a:extLst>
              <a:ext uri="{FF2B5EF4-FFF2-40B4-BE49-F238E27FC236}">
                <a16:creationId xmlns:a16="http://schemas.microsoft.com/office/drawing/2014/main" id="{49F2A268-EE49-4887-A193-0BEFA9BA0B80}"/>
              </a:ext>
            </a:extLst>
          </p:cNvPr>
          <p:cNvSpPr txBox="1"/>
          <p:nvPr>
            <p:custDataLst>
              <p:tags r:id="rId2"/>
            </p:custDataLst>
          </p:nvPr>
        </p:nvSpPr>
        <p:spPr>
          <a:xfrm>
            <a:off x="862315" y="30762"/>
            <a:ext cx="3254390" cy="525657"/>
          </a:xfrm>
          <a:prstGeom prst="rect">
            <a:avLst/>
          </a:prstGeom>
          <a:noFill/>
        </p:spPr>
        <p:txBody>
          <a:bodyPr wrap="square" rtlCol="0">
            <a:spAutoFit/>
          </a:bodyPr>
          <a:lstStyle/>
          <a:p>
            <a:pPr>
              <a:lnSpc>
                <a:spcPct val="130000"/>
              </a:lnSpc>
            </a:pPr>
            <a:r>
              <a:rPr lang="en-US" altLang="zh-CN" sz="2400" dirty="0">
                <a:latin typeface="+mn-ea"/>
              </a:rPr>
              <a:t>Face-swap</a:t>
            </a:r>
            <a:endParaRPr lang="zh-CN" altLang="en-US" sz="2400" dirty="0">
              <a:latin typeface="微软雅黑" panose="020B0503020204020204" pitchFamily="34" charset="-122"/>
              <a:ea typeface="微软雅黑" panose="020B0503020204020204" pitchFamily="34" charset="-122"/>
            </a:endParaRPr>
          </a:p>
        </p:txBody>
      </p:sp>
      <p:pic>
        <p:nvPicPr>
          <p:cNvPr id="38" name="图片 37">
            <a:extLst>
              <a:ext uri="{FF2B5EF4-FFF2-40B4-BE49-F238E27FC236}">
                <a16:creationId xmlns:a16="http://schemas.microsoft.com/office/drawing/2014/main" id="{A7263B97-33B4-4F00-9036-65CE06E01FDD}"/>
              </a:ext>
            </a:extLst>
          </p:cNvPr>
          <p:cNvPicPr>
            <a:picLocks noChangeAspect="1"/>
          </p:cNvPicPr>
          <p:nvPr/>
        </p:nvPicPr>
        <p:blipFill>
          <a:blip r:embed="rId4"/>
          <a:srcRect l="35490" b="47335"/>
          <a:stretch>
            <a:fillRect/>
          </a:stretch>
        </p:blipFill>
        <p:spPr>
          <a:xfrm rot="10800000" flipH="1">
            <a:off x="0" y="0"/>
            <a:ext cx="1129890" cy="842443"/>
          </a:xfrm>
          <a:custGeom>
            <a:avLst/>
            <a:gdLst>
              <a:gd name="connsiteX0" fmla="*/ 0 w 6539008"/>
              <a:gd name="connsiteY0" fmla="*/ 0 h 4875469"/>
              <a:gd name="connsiteX1" fmla="*/ 6539008 w 6539008"/>
              <a:gd name="connsiteY1" fmla="*/ 0 h 4875469"/>
              <a:gd name="connsiteX2" fmla="*/ 6539008 w 6539008"/>
              <a:gd name="connsiteY2" fmla="*/ 4875469 h 4875469"/>
              <a:gd name="connsiteX3" fmla="*/ 0 w 6539008"/>
              <a:gd name="connsiteY3" fmla="*/ 4875469 h 4875469"/>
            </a:gdLst>
            <a:ahLst/>
            <a:cxnLst>
              <a:cxn ang="0">
                <a:pos x="connsiteX0" y="connsiteY0"/>
              </a:cxn>
              <a:cxn ang="0">
                <a:pos x="connsiteX1" y="connsiteY1"/>
              </a:cxn>
              <a:cxn ang="0">
                <a:pos x="connsiteX2" y="connsiteY2"/>
              </a:cxn>
              <a:cxn ang="0">
                <a:pos x="connsiteX3" y="connsiteY3"/>
              </a:cxn>
            </a:cxnLst>
            <a:rect l="l" t="t" r="r" b="b"/>
            <a:pathLst>
              <a:path w="6539008" h="4875469">
                <a:moveTo>
                  <a:pt x="0" y="0"/>
                </a:moveTo>
                <a:lnTo>
                  <a:pt x="6539008" y="0"/>
                </a:lnTo>
                <a:lnTo>
                  <a:pt x="6539008" y="4875469"/>
                </a:lnTo>
                <a:lnTo>
                  <a:pt x="0" y="4875469"/>
                </a:lnTo>
                <a:close/>
              </a:path>
            </a:pathLst>
          </a:custGeom>
        </p:spPr>
      </p:pic>
      <p:sp>
        <p:nvSpPr>
          <p:cNvPr id="2" name="文本框 1"/>
          <p:cNvSpPr txBox="1"/>
          <p:nvPr/>
        </p:nvSpPr>
        <p:spPr>
          <a:xfrm>
            <a:off x="862315" y="842444"/>
            <a:ext cx="10544510" cy="1754326"/>
          </a:xfrm>
          <a:prstGeom prst="rect">
            <a:avLst/>
          </a:prstGeom>
          <a:noFill/>
        </p:spPr>
        <p:txBody>
          <a:bodyPr wrap="square" rtlCol="0" anchor="ctr" anchorCtr="0">
            <a:spAutoFit/>
          </a:bodyPr>
          <a:lstStyle/>
          <a:p>
            <a:pPr algn="l"/>
            <a:r>
              <a:rPr lang="zh-CN" altLang="en-US" dirty="0" smtClean="0">
                <a:latin typeface="+mn-ea"/>
              </a:rPr>
              <a:t>任务介绍：有一张</a:t>
            </a:r>
            <a:r>
              <a:rPr lang="en-US" altLang="zh-CN" dirty="0" smtClean="0">
                <a:latin typeface="+mn-ea"/>
              </a:rPr>
              <a:t>A</a:t>
            </a:r>
            <a:r>
              <a:rPr lang="zh-CN" altLang="en-US" dirty="0" smtClean="0">
                <a:latin typeface="+mn-ea"/>
              </a:rPr>
              <a:t>的图像，能够将其换成</a:t>
            </a:r>
            <a:r>
              <a:rPr lang="en-US" altLang="zh-CN" dirty="0" smtClean="0">
                <a:latin typeface="+mn-ea"/>
              </a:rPr>
              <a:t>B</a:t>
            </a:r>
            <a:r>
              <a:rPr lang="zh-CN" altLang="en-US" dirty="0" smtClean="0">
                <a:latin typeface="+mn-ea"/>
              </a:rPr>
              <a:t>的脸，同时保持姿势、表情和光照情况，将</a:t>
            </a:r>
            <a:r>
              <a:rPr lang="en-US" altLang="zh-CN" dirty="0" smtClean="0">
                <a:latin typeface="+mn-ea"/>
              </a:rPr>
              <a:t>A</a:t>
            </a:r>
            <a:r>
              <a:rPr lang="zh-CN" altLang="en-US" dirty="0" smtClean="0">
                <a:latin typeface="+mn-ea"/>
              </a:rPr>
              <a:t>的姿势和表情作为</a:t>
            </a:r>
            <a:r>
              <a:rPr lang="en-US" altLang="zh-CN" dirty="0" smtClean="0">
                <a:latin typeface="+mn-ea"/>
              </a:rPr>
              <a:t>content</a:t>
            </a:r>
            <a:r>
              <a:rPr lang="zh-CN" altLang="en-US" dirty="0" smtClean="0">
                <a:latin typeface="+mn-ea"/>
              </a:rPr>
              <a:t>，输入图像</a:t>
            </a:r>
            <a:r>
              <a:rPr lang="en-US" altLang="zh-CN" dirty="0" smtClean="0">
                <a:latin typeface="+mn-ea"/>
              </a:rPr>
              <a:t>B</a:t>
            </a:r>
            <a:r>
              <a:rPr lang="zh-CN" altLang="en-US" dirty="0" smtClean="0">
                <a:latin typeface="+mn-ea"/>
              </a:rPr>
              <a:t>的身份作为</a:t>
            </a:r>
            <a:r>
              <a:rPr lang="en-US" altLang="zh-CN" dirty="0" smtClean="0">
                <a:latin typeface="+mn-ea"/>
              </a:rPr>
              <a:t>style</a:t>
            </a:r>
          </a:p>
          <a:p>
            <a:pPr algn="l"/>
            <a:r>
              <a:rPr lang="zh-CN" altLang="en-US" dirty="0" smtClean="0">
                <a:latin typeface="+mn-ea"/>
              </a:rPr>
              <a:t>使用一个权重</a:t>
            </a:r>
            <a:r>
              <a:rPr lang="en-US" altLang="zh-CN" dirty="0" smtClean="0">
                <a:latin typeface="+mn-ea"/>
              </a:rPr>
              <a:t>W</a:t>
            </a:r>
            <a:r>
              <a:rPr lang="zh-CN" altLang="en-US" dirty="0" smtClean="0">
                <a:latin typeface="+mn-ea"/>
              </a:rPr>
              <a:t>参数化的卷积神经网络来转换内容图像</a:t>
            </a:r>
            <a:r>
              <a:rPr lang="en-US" altLang="zh-CN" dirty="0" smtClean="0">
                <a:latin typeface="+mn-ea"/>
              </a:rPr>
              <a:t>x</a:t>
            </a:r>
          </a:p>
          <a:p>
            <a:pPr algn="l"/>
            <a:r>
              <a:rPr lang="zh-CN" altLang="en-US" dirty="0" smtClean="0">
                <a:latin typeface="+mn-ea"/>
              </a:rPr>
              <a:t>系统中有两个结构分别执行人脸对齐和背景</a:t>
            </a:r>
            <a:r>
              <a:rPr lang="en-US" altLang="zh-CN" dirty="0" smtClean="0">
                <a:latin typeface="+mn-ea"/>
              </a:rPr>
              <a:t>/</a:t>
            </a:r>
            <a:r>
              <a:rPr lang="zh-CN" altLang="en-US" dirty="0" smtClean="0">
                <a:latin typeface="+mn-ea"/>
              </a:rPr>
              <a:t>头发</a:t>
            </a:r>
            <a:r>
              <a:rPr lang="en-US" altLang="zh-CN" dirty="0" smtClean="0">
                <a:latin typeface="+mn-ea"/>
              </a:rPr>
              <a:t>/</a:t>
            </a:r>
            <a:r>
              <a:rPr lang="zh-CN" altLang="en-US" dirty="0" smtClean="0">
                <a:latin typeface="+mn-ea"/>
              </a:rPr>
              <a:t>皮肤分割，所有的图像（</a:t>
            </a:r>
            <a:r>
              <a:rPr lang="en-US" altLang="zh-CN" dirty="0" smtClean="0">
                <a:latin typeface="+mn-ea"/>
              </a:rPr>
              <a:t>content</a:t>
            </a:r>
            <a:r>
              <a:rPr lang="zh-CN" altLang="en-US" dirty="0" smtClean="0">
                <a:latin typeface="+mn-ea"/>
              </a:rPr>
              <a:t>和</a:t>
            </a:r>
            <a:r>
              <a:rPr lang="en-US" altLang="zh-CN" dirty="0" smtClean="0">
                <a:latin typeface="+mn-ea"/>
              </a:rPr>
              <a:t>style</a:t>
            </a:r>
            <a:r>
              <a:rPr lang="zh-CN" altLang="en-US" dirty="0" smtClean="0">
                <a:latin typeface="+mn-ea"/>
              </a:rPr>
              <a:t>）都与一个正面视图对齐，对齐给定图像和</a:t>
            </a:r>
            <a:r>
              <a:rPr lang="en-US" altLang="zh-CN" dirty="0" smtClean="0">
                <a:latin typeface="+mn-ea"/>
              </a:rPr>
              <a:t>68</a:t>
            </a:r>
            <a:r>
              <a:rPr lang="zh-CN" altLang="en-US" dirty="0" smtClean="0">
                <a:latin typeface="+mn-ea"/>
              </a:rPr>
              <a:t>个面部关键点，分割被用来恢复输入图像</a:t>
            </a:r>
            <a:r>
              <a:rPr lang="en-US" altLang="zh-CN" dirty="0" smtClean="0">
                <a:latin typeface="+mn-ea"/>
              </a:rPr>
              <a:t>x</a:t>
            </a:r>
            <a:r>
              <a:rPr lang="zh-CN" altLang="en-US" dirty="0" smtClean="0">
                <a:latin typeface="+mn-ea"/>
              </a:rPr>
              <a:t>的背景和头发，最后使用</a:t>
            </a:r>
            <a:r>
              <a:rPr lang="en-US" altLang="zh-CN" dirty="0" err="1" smtClean="0">
                <a:latin typeface="+mn-ea"/>
              </a:rPr>
              <a:t>opencv</a:t>
            </a:r>
            <a:r>
              <a:rPr lang="zh-CN" altLang="en-US" dirty="0" smtClean="0">
                <a:latin typeface="+mn-ea"/>
              </a:rPr>
              <a:t>中的泊松克隆来连接背景和结果换脸图像</a:t>
            </a:r>
            <a:endParaRPr lang="zh-CN" altLang="en-US" dirty="0" smtClean="0">
              <a:latin typeface="+mn-ea"/>
            </a:endParaRPr>
          </a:p>
        </p:txBody>
      </p:sp>
      <p:pic>
        <p:nvPicPr>
          <p:cNvPr id="39" name="图片 38"/>
          <p:cNvPicPr>
            <a:picLocks noChangeAspect="1"/>
          </p:cNvPicPr>
          <p:nvPr/>
        </p:nvPicPr>
        <p:blipFill>
          <a:blip r:embed="rId5"/>
          <a:stretch>
            <a:fillRect/>
          </a:stretch>
        </p:blipFill>
        <p:spPr>
          <a:xfrm>
            <a:off x="2153207" y="2596770"/>
            <a:ext cx="7962725" cy="4257044"/>
          </a:xfrm>
          <a:prstGeom prst="rect">
            <a:avLst/>
          </a:prstGeom>
        </p:spPr>
      </p:pic>
    </p:spTree>
    <p:extLst>
      <p:ext uri="{BB962C8B-B14F-4D97-AF65-F5344CB8AC3E}">
        <p14:creationId xmlns:p14="http://schemas.microsoft.com/office/powerpoint/2010/main" val="35759057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ppt_y</p:attrName>
                                        </p:attrNameLst>
                                      </p:cBhvr>
                                      <p:tavLst>
                                        <p:tav tm="0">
                                          <p:val>
                                            <p:strVal val="#ppt_y-#ppt_h*1.125000"/>
                                          </p:val>
                                        </p:tav>
                                        <p:tav tm="100000">
                                          <p:val>
                                            <p:strVal val="#ppt_y"/>
                                          </p:val>
                                        </p:tav>
                                      </p:tavLst>
                                    </p:anim>
                                    <p:animEffect transition="in" filter="wipe(down)">
                                      <p:cBhvr>
                                        <p:cTn id="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GuidesStyle_Normal&quot;,&quot;Name&quot;:&quot;正常&quot;,&quot;HeaderHeight&quot;:10.0,&quot;FooterHeight&quot;:4.0,&quot;SideMargin&quot;:3.0,&quot;TopMargin&quot;:3.0,&quot;BottomMargin&quot;:3.0,&quot;IntervalMargin&quot;:3.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3.1"/>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3.1"/>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3.1"/>
</p:tagLst>
</file>

<file path=ppt/tags/tag20.xml><?xml version="1.0" encoding="utf-8"?>
<p:tagLst xmlns:a="http://schemas.openxmlformats.org/drawingml/2006/main" xmlns:r="http://schemas.openxmlformats.org/officeDocument/2006/relationships" xmlns:p="http://schemas.openxmlformats.org/presentationml/2006/main">
  <p:tag name="PA" val="v4.3.1"/>
</p:tagLst>
</file>

<file path=ppt/tags/tag21.xml><?xml version="1.0" encoding="utf-8"?>
<p:tagLst xmlns:a="http://schemas.openxmlformats.org/drawingml/2006/main" xmlns:r="http://schemas.openxmlformats.org/officeDocument/2006/relationships" xmlns:p="http://schemas.openxmlformats.org/presentationml/2006/main">
  <p:tag name="PA" val="v4.3.1"/>
</p:tagLst>
</file>

<file path=ppt/tags/tag22.xml><?xml version="1.0" encoding="utf-8"?>
<p:tagLst xmlns:a="http://schemas.openxmlformats.org/drawingml/2006/main" xmlns:r="http://schemas.openxmlformats.org/officeDocument/2006/relationships" xmlns:p="http://schemas.openxmlformats.org/presentationml/2006/main">
  <p:tag name="PA" val="v4.3.1"/>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3.1"/>
</p:tagLst>
</file>

<file path=ppt/tags/tag4.xml><?xml version="1.0" encoding="utf-8"?>
<p:tagLst xmlns:a="http://schemas.openxmlformats.org/drawingml/2006/main" xmlns:r="http://schemas.openxmlformats.org/officeDocument/2006/relationships" xmlns:p="http://schemas.openxmlformats.org/presentationml/2006/main">
  <p:tag name="PA" val="v4.3.1"/>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3.1"/>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islide色">
      <a:dk1>
        <a:srgbClr val="000000"/>
      </a:dk1>
      <a:lt1>
        <a:srgbClr val="FFFFFF"/>
      </a:lt1>
      <a:dk2>
        <a:srgbClr val="768395"/>
      </a:dk2>
      <a:lt2>
        <a:srgbClr val="F0F0F0"/>
      </a:lt2>
      <a:accent1>
        <a:srgbClr val="4A4F4F"/>
      </a:accent1>
      <a:accent2>
        <a:srgbClr val="F44F54"/>
      </a:accent2>
      <a:accent3>
        <a:srgbClr val="4A4F4F"/>
      </a:accent3>
      <a:accent4>
        <a:srgbClr val="91969B"/>
      </a:accent4>
      <a:accent5>
        <a:srgbClr val="4A4F4F"/>
      </a:accent5>
      <a:accent6>
        <a:srgbClr val="91969B"/>
      </a:accent6>
      <a:hlink>
        <a:srgbClr val="4A4F4F"/>
      </a:hlink>
      <a:folHlink>
        <a:srgbClr val="BFBFBF"/>
      </a:folHlink>
    </a:clrScheme>
    <a:fontScheme name="Arial+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chor="ctr" anchorCtr="0">
        <a:spAutoFit/>
      </a:bodyPr>
      <a:lstStyle>
        <a:defPPr algn="l">
          <a:defRPr dirty="0" smtClean="0"/>
        </a:defPPr>
      </a:lstStyle>
    </a:txDef>
  </a:objectDefaults>
  <a:extraClrSchemeLst/>
  <a:extLst>
    <a:ext uri="{05A4C25C-085E-4340-85A3-A5531E510DB2}">
      <thm15:themeFamily xmlns:thm15="http://schemas.microsoft.com/office/thememl/2012/main" name="QT.potx" id="{AEBD0564-65FA-4B13-80F3-F483FE40E815}" vid="{53A2CC4D-D4C4-4A17-A467-553F8E91B19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slide色">
    <a:dk1>
      <a:srgbClr val="000000"/>
    </a:dk1>
    <a:lt1>
      <a:srgbClr val="FFFFFF"/>
    </a:lt1>
    <a:dk2>
      <a:srgbClr val="768395"/>
    </a:dk2>
    <a:lt2>
      <a:srgbClr val="F0F0F0"/>
    </a:lt2>
    <a:accent1>
      <a:srgbClr val="4A4F4F"/>
    </a:accent1>
    <a:accent2>
      <a:srgbClr val="F44F54"/>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10.xml><?xml version="1.0" encoding="utf-8"?>
<a:themeOverride xmlns:a="http://schemas.openxmlformats.org/drawingml/2006/main">
  <a:clrScheme name="islide色">
    <a:dk1>
      <a:srgbClr val="000000"/>
    </a:dk1>
    <a:lt1>
      <a:srgbClr val="FFFFFF"/>
    </a:lt1>
    <a:dk2>
      <a:srgbClr val="768395"/>
    </a:dk2>
    <a:lt2>
      <a:srgbClr val="F0F0F0"/>
    </a:lt2>
    <a:accent1>
      <a:srgbClr val="4A4F4F"/>
    </a:accent1>
    <a:accent2>
      <a:srgbClr val="F44F54"/>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2.xml><?xml version="1.0" encoding="utf-8"?>
<a:themeOverride xmlns:a="http://schemas.openxmlformats.org/drawingml/2006/main">
  <a:clrScheme name="islide色">
    <a:dk1>
      <a:srgbClr val="000000"/>
    </a:dk1>
    <a:lt1>
      <a:srgbClr val="FFFFFF"/>
    </a:lt1>
    <a:dk2>
      <a:srgbClr val="768395"/>
    </a:dk2>
    <a:lt2>
      <a:srgbClr val="F0F0F0"/>
    </a:lt2>
    <a:accent1>
      <a:srgbClr val="4A4F4F"/>
    </a:accent1>
    <a:accent2>
      <a:srgbClr val="F44F54"/>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3.xml><?xml version="1.0" encoding="utf-8"?>
<a:themeOverride xmlns:a="http://schemas.openxmlformats.org/drawingml/2006/main">
  <a:clrScheme name="islide色">
    <a:dk1>
      <a:srgbClr val="000000"/>
    </a:dk1>
    <a:lt1>
      <a:srgbClr val="FFFFFF"/>
    </a:lt1>
    <a:dk2>
      <a:srgbClr val="768395"/>
    </a:dk2>
    <a:lt2>
      <a:srgbClr val="F0F0F0"/>
    </a:lt2>
    <a:accent1>
      <a:srgbClr val="4A4F4F"/>
    </a:accent1>
    <a:accent2>
      <a:srgbClr val="F44F54"/>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4.xml><?xml version="1.0" encoding="utf-8"?>
<a:themeOverride xmlns:a="http://schemas.openxmlformats.org/drawingml/2006/main">
  <a:clrScheme name="islide色">
    <a:dk1>
      <a:srgbClr val="000000"/>
    </a:dk1>
    <a:lt1>
      <a:srgbClr val="FFFFFF"/>
    </a:lt1>
    <a:dk2>
      <a:srgbClr val="768395"/>
    </a:dk2>
    <a:lt2>
      <a:srgbClr val="F0F0F0"/>
    </a:lt2>
    <a:accent1>
      <a:srgbClr val="4A4F4F"/>
    </a:accent1>
    <a:accent2>
      <a:srgbClr val="F44F54"/>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5.xml><?xml version="1.0" encoding="utf-8"?>
<a:themeOverride xmlns:a="http://schemas.openxmlformats.org/drawingml/2006/main">
  <a:clrScheme name="islide色">
    <a:dk1>
      <a:srgbClr val="000000"/>
    </a:dk1>
    <a:lt1>
      <a:srgbClr val="FFFFFF"/>
    </a:lt1>
    <a:dk2>
      <a:srgbClr val="768395"/>
    </a:dk2>
    <a:lt2>
      <a:srgbClr val="F0F0F0"/>
    </a:lt2>
    <a:accent1>
      <a:srgbClr val="4A4F4F"/>
    </a:accent1>
    <a:accent2>
      <a:srgbClr val="F44F54"/>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6.xml><?xml version="1.0" encoding="utf-8"?>
<a:themeOverride xmlns:a="http://schemas.openxmlformats.org/drawingml/2006/main">
  <a:clrScheme name="islide色">
    <a:dk1>
      <a:srgbClr val="000000"/>
    </a:dk1>
    <a:lt1>
      <a:srgbClr val="FFFFFF"/>
    </a:lt1>
    <a:dk2>
      <a:srgbClr val="768395"/>
    </a:dk2>
    <a:lt2>
      <a:srgbClr val="F0F0F0"/>
    </a:lt2>
    <a:accent1>
      <a:srgbClr val="4A4F4F"/>
    </a:accent1>
    <a:accent2>
      <a:srgbClr val="F44F54"/>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7.xml><?xml version="1.0" encoding="utf-8"?>
<a:themeOverride xmlns:a="http://schemas.openxmlformats.org/drawingml/2006/main">
  <a:clrScheme name="islide色">
    <a:dk1>
      <a:srgbClr val="000000"/>
    </a:dk1>
    <a:lt1>
      <a:srgbClr val="FFFFFF"/>
    </a:lt1>
    <a:dk2>
      <a:srgbClr val="768395"/>
    </a:dk2>
    <a:lt2>
      <a:srgbClr val="F0F0F0"/>
    </a:lt2>
    <a:accent1>
      <a:srgbClr val="4A4F4F"/>
    </a:accent1>
    <a:accent2>
      <a:srgbClr val="F44F54"/>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8.xml><?xml version="1.0" encoding="utf-8"?>
<a:themeOverride xmlns:a="http://schemas.openxmlformats.org/drawingml/2006/main">
  <a:clrScheme name="islide色">
    <a:dk1>
      <a:srgbClr val="000000"/>
    </a:dk1>
    <a:lt1>
      <a:srgbClr val="FFFFFF"/>
    </a:lt1>
    <a:dk2>
      <a:srgbClr val="768395"/>
    </a:dk2>
    <a:lt2>
      <a:srgbClr val="F0F0F0"/>
    </a:lt2>
    <a:accent1>
      <a:srgbClr val="4A4F4F"/>
    </a:accent1>
    <a:accent2>
      <a:srgbClr val="F44F54"/>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9.xml><?xml version="1.0" encoding="utf-8"?>
<a:themeOverride xmlns:a="http://schemas.openxmlformats.org/drawingml/2006/main">
  <a:clrScheme name="islide色">
    <a:dk1>
      <a:srgbClr val="000000"/>
    </a:dk1>
    <a:lt1>
      <a:srgbClr val="FFFFFF"/>
    </a:lt1>
    <a:dk2>
      <a:srgbClr val="768395"/>
    </a:dk2>
    <a:lt2>
      <a:srgbClr val="F0F0F0"/>
    </a:lt2>
    <a:accent1>
      <a:srgbClr val="4A4F4F"/>
    </a:accent1>
    <a:accent2>
      <a:srgbClr val="F44F54"/>
    </a:accent2>
    <a:accent3>
      <a:srgbClr val="4A4F4F"/>
    </a:accent3>
    <a:accent4>
      <a:srgbClr val="91969B"/>
    </a:accent4>
    <a:accent5>
      <a:srgbClr val="4A4F4F"/>
    </a:accent5>
    <a:accent6>
      <a:srgbClr val="91969B"/>
    </a:accent6>
    <a:hlink>
      <a:srgbClr val="4A4F4F"/>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QT</Template>
  <TotalTime>2210</TotalTime>
  <Words>1602</Words>
  <Application>Microsoft Office PowerPoint</Application>
  <PresentationFormat>宽屏</PresentationFormat>
  <Paragraphs>98</Paragraphs>
  <Slides>23</Slides>
  <Notes>1</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23</vt:i4>
      </vt:variant>
    </vt:vector>
  </HeadingPairs>
  <TitlesOfParts>
    <vt:vector size="31" baseType="lpstr">
      <vt:lpstr>Bebas Neue</vt:lpstr>
      <vt:lpstr>等线</vt:lpstr>
      <vt:lpstr>微软雅黑</vt:lpstr>
      <vt:lpstr>Arial</vt:lpstr>
      <vt:lpstr>Calibri</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优品PPT</dc:creator>
  <cp:keywords/>
  <dc:description>http://www.ypppt.com/</dc:description>
  <cp:lastModifiedBy>user</cp:lastModifiedBy>
  <cp:revision>72</cp:revision>
  <dcterms:created xsi:type="dcterms:W3CDTF">2018-05-25T11:19:23Z</dcterms:created>
  <dcterms:modified xsi:type="dcterms:W3CDTF">2019-12-18T13:45:40Z</dcterms:modified>
  <cp:category/>
</cp:coreProperties>
</file>